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92446" r:id="rId1"/>
    <p:sldMasterId id="2147493917" r:id="rId2"/>
  </p:sldMasterIdLst>
  <p:notesMasterIdLst>
    <p:notesMasterId r:id="rId12"/>
  </p:notesMasterIdLst>
  <p:handoutMasterIdLst>
    <p:handoutMasterId r:id="rId13"/>
  </p:handoutMasterIdLst>
  <p:sldIdLst>
    <p:sldId id="1467" r:id="rId3"/>
    <p:sldId id="2350" r:id="rId4"/>
    <p:sldId id="2348" r:id="rId5"/>
    <p:sldId id="2343" r:id="rId6"/>
    <p:sldId id="2353" r:id="rId7"/>
    <p:sldId id="2351" r:id="rId8"/>
    <p:sldId id="2352" r:id="rId9"/>
    <p:sldId id="2354" r:id="rId10"/>
    <p:sldId id="2355" r:id="rId11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24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049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574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0998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62474" algn="l" defTabSz="904991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14963" algn="l" defTabSz="904991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167459" algn="l" defTabSz="904991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19948" algn="l" defTabSz="904991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A8C5E0"/>
    <a:srgbClr val="214F80"/>
    <a:srgbClr val="F6F9FC"/>
    <a:srgbClr val="C7DAF0"/>
    <a:srgbClr val="F9F8F5"/>
    <a:srgbClr val="000000"/>
    <a:srgbClr val="FBF5D1"/>
    <a:srgbClr val="FCFFC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3450" autoAdjust="0"/>
  </p:normalViewPr>
  <p:slideViewPr>
    <p:cSldViewPr>
      <p:cViewPr varScale="1">
        <p:scale>
          <a:sx n="107" d="100"/>
          <a:sy n="107" d="100"/>
        </p:scale>
        <p:origin x="19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65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6" y="1"/>
            <a:ext cx="2919565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6A6B611-696B-45C6-9AAD-6AAAC4741044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412"/>
            <a:ext cx="2919565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6" y="9371412"/>
            <a:ext cx="2919565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485DBE1-FABA-4ECC-AA5A-779DE96E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1860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9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9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D3D9828-C39F-4522-8C0B-D3AC4B55CE69}" type="datetimeFigureOut">
              <a:rPr lang="ru-RU"/>
              <a:pPr>
                <a:defRPr/>
              </a:pPr>
              <a:t>21.04.2023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8188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416" y="4687053"/>
            <a:ext cx="5388931" cy="4439368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9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9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E67F348-0338-4B25-9674-1C2BDE6478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6209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49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499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74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099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2474" algn="l" defTabSz="9049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4963" algn="l" defTabSz="9049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7459" algn="l" defTabSz="9049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19948" algn="l" defTabSz="9049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645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061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836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637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068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27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7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4" y="213047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4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2496" indent="0" algn="ctr">
              <a:buNone/>
              <a:defRPr/>
            </a:lvl2pPr>
            <a:lvl3pPr marL="904991" indent="0" algn="ctr">
              <a:buNone/>
              <a:defRPr/>
            </a:lvl3pPr>
            <a:lvl4pPr marL="1357486" indent="0" algn="ctr">
              <a:buNone/>
              <a:defRPr/>
            </a:lvl4pPr>
            <a:lvl5pPr marL="1809985" indent="0" algn="ctr">
              <a:buNone/>
              <a:defRPr/>
            </a:lvl5pPr>
            <a:lvl6pPr marL="2262474" indent="0" algn="ctr">
              <a:buNone/>
              <a:defRPr/>
            </a:lvl6pPr>
            <a:lvl7pPr marL="2714963" indent="0" algn="ctr">
              <a:buNone/>
              <a:defRPr/>
            </a:lvl7pPr>
            <a:lvl8pPr marL="3167459" indent="0" algn="ctr">
              <a:buNone/>
              <a:defRPr/>
            </a:lvl8pPr>
            <a:lvl9pPr marL="3619948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F49D0-13DA-43CE-9513-A2F738965E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0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01A2D-4862-4304-A20A-CBA53D72B1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91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6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F11FF-F705-4D68-9873-FE79BF4948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7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4" y="27466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6357-F3A4-4009-A060-DFA706028D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9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10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10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3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17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45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64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6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C0C01-E5D4-48E5-B4FA-BE1F51157D3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5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41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94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33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9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715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32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2496" indent="0">
              <a:buNone/>
              <a:defRPr sz="1800"/>
            </a:lvl2pPr>
            <a:lvl3pPr marL="904991" indent="0">
              <a:buNone/>
              <a:defRPr sz="1600"/>
            </a:lvl3pPr>
            <a:lvl4pPr marL="1357486" indent="0">
              <a:buNone/>
              <a:defRPr sz="1400"/>
            </a:lvl4pPr>
            <a:lvl5pPr marL="1809985" indent="0">
              <a:buNone/>
              <a:defRPr sz="1400"/>
            </a:lvl5pPr>
            <a:lvl6pPr marL="2262474" indent="0">
              <a:buNone/>
              <a:defRPr sz="1400"/>
            </a:lvl6pPr>
            <a:lvl7pPr marL="2714963" indent="0">
              <a:buNone/>
              <a:defRPr sz="1400"/>
            </a:lvl7pPr>
            <a:lvl8pPr marL="3167459" indent="0">
              <a:buNone/>
              <a:defRPr sz="1400"/>
            </a:lvl8pPr>
            <a:lvl9pPr marL="3619948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8D0CD-014C-40AB-80A9-DFD70D9875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4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AE206-639E-41D3-9F67-A0CD3DD1CBE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3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496" indent="0">
              <a:buNone/>
              <a:defRPr sz="2000" b="1"/>
            </a:lvl2pPr>
            <a:lvl3pPr marL="904991" indent="0">
              <a:buNone/>
              <a:defRPr sz="1800" b="1"/>
            </a:lvl3pPr>
            <a:lvl4pPr marL="1357486" indent="0">
              <a:buNone/>
              <a:defRPr sz="1600" b="1"/>
            </a:lvl4pPr>
            <a:lvl5pPr marL="1809985" indent="0">
              <a:buNone/>
              <a:defRPr sz="1600" b="1"/>
            </a:lvl5pPr>
            <a:lvl6pPr marL="2262474" indent="0">
              <a:buNone/>
              <a:defRPr sz="1600" b="1"/>
            </a:lvl6pPr>
            <a:lvl7pPr marL="2714963" indent="0">
              <a:buNone/>
              <a:defRPr sz="1600" b="1"/>
            </a:lvl7pPr>
            <a:lvl8pPr marL="3167459" indent="0">
              <a:buNone/>
              <a:defRPr sz="1600" b="1"/>
            </a:lvl8pPr>
            <a:lvl9pPr marL="361994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8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5" y="153511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496" indent="0">
              <a:buNone/>
              <a:defRPr sz="2000" b="1"/>
            </a:lvl2pPr>
            <a:lvl3pPr marL="904991" indent="0">
              <a:buNone/>
              <a:defRPr sz="1800" b="1"/>
            </a:lvl3pPr>
            <a:lvl4pPr marL="1357486" indent="0">
              <a:buNone/>
              <a:defRPr sz="1600" b="1"/>
            </a:lvl4pPr>
            <a:lvl5pPr marL="1809985" indent="0">
              <a:buNone/>
              <a:defRPr sz="1600" b="1"/>
            </a:lvl5pPr>
            <a:lvl6pPr marL="2262474" indent="0">
              <a:buNone/>
              <a:defRPr sz="1600" b="1"/>
            </a:lvl6pPr>
            <a:lvl7pPr marL="2714963" indent="0">
              <a:buNone/>
              <a:defRPr sz="1600" b="1"/>
            </a:lvl7pPr>
            <a:lvl8pPr marL="3167459" indent="0">
              <a:buNone/>
              <a:defRPr sz="1600" b="1"/>
            </a:lvl8pPr>
            <a:lvl9pPr marL="361994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5" y="217488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80DC5-21EC-4F5C-917C-FBB669D68C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7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0419C-AAA0-44B9-9162-3A22B5F4DE8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55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E50-A629-4E7C-A802-9E98B9BE29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1" y="14353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2496" indent="0">
              <a:buNone/>
              <a:defRPr sz="1200"/>
            </a:lvl2pPr>
            <a:lvl3pPr marL="904991" indent="0">
              <a:buNone/>
              <a:defRPr sz="1000"/>
            </a:lvl3pPr>
            <a:lvl4pPr marL="1357486" indent="0">
              <a:buNone/>
              <a:defRPr sz="900"/>
            </a:lvl4pPr>
            <a:lvl5pPr marL="1809985" indent="0">
              <a:buNone/>
              <a:defRPr sz="900"/>
            </a:lvl5pPr>
            <a:lvl6pPr marL="2262474" indent="0">
              <a:buNone/>
              <a:defRPr sz="900"/>
            </a:lvl6pPr>
            <a:lvl7pPr marL="2714963" indent="0">
              <a:buNone/>
              <a:defRPr sz="900"/>
            </a:lvl7pPr>
            <a:lvl8pPr marL="3167459" indent="0">
              <a:buNone/>
              <a:defRPr sz="900"/>
            </a:lvl8pPr>
            <a:lvl9pPr marL="361994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60D3-C5E2-4389-BD90-5A6E3662536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5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1" y="480060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1" y="61278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2496" indent="0">
              <a:buNone/>
              <a:defRPr sz="2800"/>
            </a:lvl2pPr>
            <a:lvl3pPr marL="904991" indent="0">
              <a:buNone/>
              <a:defRPr sz="2400"/>
            </a:lvl3pPr>
            <a:lvl4pPr marL="1357486" indent="0">
              <a:buNone/>
              <a:defRPr sz="2000"/>
            </a:lvl4pPr>
            <a:lvl5pPr marL="1809985" indent="0">
              <a:buNone/>
              <a:defRPr sz="2000"/>
            </a:lvl5pPr>
            <a:lvl6pPr marL="2262474" indent="0">
              <a:buNone/>
              <a:defRPr sz="2000"/>
            </a:lvl6pPr>
            <a:lvl7pPr marL="2714963" indent="0">
              <a:buNone/>
              <a:defRPr sz="2000"/>
            </a:lvl7pPr>
            <a:lvl8pPr marL="3167459" indent="0">
              <a:buNone/>
              <a:defRPr sz="2000"/>
            </a:lvl8pPr>
            <a:lvl9pPr marL="3619948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2496" indent="0">
              <a:buNone/>
              <a:defRPr sz="1200"/>
            </a:lvl2pPr>
            <a:lvl3pPr marL="904991" indent="0">
              <a:buNone/>
              <a:defRPr sz="1000"/>
            </a:lvl3pPr>
            <a:lvl4pPr marL="1357486" indent="0">
              <a:buNone/>
              <a:defRPr sz="900"/>
            </a:lvl4pPr>
            <a:lvl5pPr marL="1809985" indent="0">
              <a:buNone/>
              <a:defRPr sz="900"/>
            </a:lvl5pPr>
            <a:lvl6pPr marL="2262474" indent="0">
              <a:buNone/>
              <a:defRPr sz="900"/>
            </a:lvl6pPr>
            <a:lvl7pPr marL="2714963" indent="0">
              <a:buNone/>
              <a:defRPr sz="900"/>
            </a:lvl7pPr>
            <a:lvl8pPr marL="3167459" indent="0">
              <a:buNone/>
              <a:defRPr sz="900"/>
            </a:lvl8pPr>
            <a:lvl9pPr marL="361994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9D8D-35FC-4290-A2EF-9F8ACABE8D6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8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4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5" tIns="45245" rIns="90495" bIns="452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4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5" tIns="45245" rIns="90495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95" tIns="45245" rIns="90495" bIns="45245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4" y="6245226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95" tIns="45245" rIns="90495" bIns="4524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95" tIns="45245" rIns="90495" bIns="4524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cs typeface="Arial" charset="0"/>
              </a:defRPr>
            </a:lvl1pPr>
          </a:lstStyle>
          <a:p>
            <a:pPr>
              <a:defRPr/>
            </a:pPr>
            <a:fld id="{BFA588C9-873B-487C-B46E-F12BFC3111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8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2447" r:id="rId1"/>
    <p:sldLayoutId id="2147492448" r:id="rId2"/>
    <p:sldLayoutId id="2147492449" r:id="rId3"/>
    <p:sldLayoutId id="2147492450" r:id="rId4"/>
    <p:sldLayoutId id="2147492451" r:id="rId5"/>
    <p:sldLayoutId id="2147492452" r:id="rId6"/>
    <p:sldLayoutId id="2147492453" r:id="rId7"/>
    <p:sldLayoutId id="2147492454" r:id="rId8"/>
    <p:sldLayoutId id="2147492455" r:id="rId9"/>
    <p:sldLayoutId id="2147492456" r:id="rId10"/>
    <p:sldLayoutId id="2147492457" r:id="rId11"/>
    <p:sldLayoutId id="214749245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249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04991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5748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0998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378" indent="-33937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5293" indent="-282791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1226" indent="-22624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83712" indent="-22624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36204" indent="-22624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88693" indent="-2262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41188" indent="-2262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3687" indent="-2262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46164" indent="-2262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049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496" algn="l" defTabSz="9049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4991" algn="l" defTabSz="9049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486" algn="l" defTabSz="9049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9985" algn="l" defTabSz="9049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2474" algn="l" defTabSz="9049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4963" algn="l" defTabSz="9049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7459" algn="l" defTabSz="9049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9948" algn="l" defTabSz="9049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216A9F5-1079-475E-BADA-4FD187742D4E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21.04.2023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42CC3A-8C4E-4DFD-8824-FF88DCA1008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44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918" r:id="rId1"/>
    <p:sldLayoutId id="2147493919" r:id="rId2"/>
    <p:sldLayoutId id="2147493920" r:id="rId3"/>
    <p:sldLayoutId id="2147493921" r:id="rId4"/>
    <p:sldLayoutId id="2147493922" r:id="rId5"/>
    <p:sldLayoutId id="2147493923" r:id="rId6"/>
    <p:sldLayoutId id="2147493924" r:id="rId7"/>
    <p:sldLayoutId id="2147493925" r:id="rId8"/>
    <p:sldLayoutId id="2147493926" r:id="rId9"/>
    <p:sldLayoutId id="2147493927" r:id="rId10"/>
    <p:sldLayoutId id="21474939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#P831"/><Relationship Id="rId3" Type="http://schemas.openxmlformats.org/officeDocument/2006/relationships/hyperlink" Target="#P777"/><Relationship Id="rId7" Type="http://schemas.openxmlformats.org/officeDocument/2006/relationships/hyperlink" Target="#P825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hyperlink" Target="#P837"/><Relationship Id="rId5" Type="http://schemas.openxmlformats.org/officeDocument/2006/relationships/hyperlink" Target="#P819"/><Relationship Id="rId10" Type="http://schemas.openxmlformats.org/officeDocument/2006/relationships/hyperlink" Target="#P1206"/><Relationship Id="rId4" Type="http://schemas.openxmlformats.org/officeDocument/2006/relationships/hyperlink" Target="#P813"/><Relationship Id="rId9" Type="http://schemas.openxmlformats.org/officeDocument/2006/relationships/hyperlink" Target="#P1203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P867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hyperlink" Target="#P1221"/><Relationship Id="rId4" Type="http://schemas.openxmlformats.org/officeDocument/2006/relationships/hyperlink" Target="#P1218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476672"/>
            <a:ext cx="8784976" cy="5760640"/>
          </a:xfrm>
          <a:prstGeom prst="rect">
            <a:avLst/>
          </a:prstGeom>
        </p:spPr>
        <p:txBody>
          <a:bodyPr lIns="90495" tIns="45245" rIns="90495" bIns="45245">
            <a:noAutofit/>
          </a:bodyPr>
          <a:lstStyle/>
          <a:p>
            <a:pPr algn="ctr">
              <a:lnSpc>
                <a:spcPct val="170000"/>
              </a:lnSpc>
              <a:defRPr/>
            </a:pPr>
            <a:endParaRPr lang="ru-RU" sz="2400" b="1" dirty="0">
              <a:solidFill>
                <a:srgbClr val="922223"/>
              </a:solidFill>
              <a:latin typeface="+mj-lt"/>
            </a:endParaRPr>
          </a:p>
          <a:p>
            <a:pPr algn="ctr">
              <a:lnSpc>
                <a:spcPct val="134000"/>
              </a:lnSpc>
              <a:defRPr/>
            </a:pPr>
            <a:r>
              <a:rPr lang="ru-RU" sz="2400" dirty="0">
                <a:solidFill>
                  <a:srgbClr val="C32D2E">
                    <a:lumMod val="75000"/>
                  </a:srgbClr>
                </a:solidFill>
                <a:latin typeface="+mj-lt"/>
                <a:cs typeface="Arial" pitchFamily="34" charset="0"/>
              </a:rPr>
              <a:t>Методические разъяснения </a:t>
            </a:r>
          </a:p>
          <a:p>
            <a:pPr algn="ctr">
              <a:lnSpc>
                <a:spcPct val="134000"/>
              </a:lnSpc>
              <a:defRPr/>
            </a:pPr>
            <a:r>
              <a:rPr lang="ru-RU" sz="2400" dirty="0">
                <a:solidFill>
                  <a:srgbClr val="C32D2E">
                    <a:lumMod val="75000"/>
                  </a:srgbClr>
                </a:solidFill>
                <a:latin typeface="+mj-lt"/>
                <a:cs typeface="Arial" pitchFamily="34" charset="0"/>
              </a:rPr>
              <a:t>для собственников земельных участков </a:t>
            </a:r>
          </a:p>
          <a:p>
            <a:pPr algn="ctr">
              <a:lnSpc>
                <a:spcPct val="134000"/>
              </a:lnSpc>
              <a:defRPr/>
            </a:pPr>
            <a:r>
              <a:rPr lang="ru-RU" sz="2400" dirty="0">
                <a:solidFill>
                  <a:srgbClr val="C32D2E">
                    <a:lumMod val="75000"/>
                  </a:srgbClr>
                </a:solidFill>
                <a:latin typeface="+mj-lt"/>
                <a:cs typeface="Arial" pitchFamily="34" charset="0"/>
              </a:rPr>
              <a:t>по применению назначения земельного участка </a:t>
            </a:r>
          </a:p>
          <a:p>
            <a:pPr algn="ctr">
              <a:lnSpc>
                <a:spcPct val="134000"/>
              </a:lnSpc>
              <a:defRPr/>
            </a:pPr>
            <a:r>
              <a:rPr lang="ru-RU" sz="2400" dirty="0">
                <a:solidFill>
                  <a:srgbClr val="C32D2E">
                    <a:lumMod val="75000"/>
                  </a:srgbClr>
                </a:solidFill>
                <a:latin typeface="+mj-lt"/>
                <a:cs typeface="Arial" pitchFamily="34" charset="0"/>
              </a:rPr>
              <a:t>в соответствии с Генеральными планами </a:t>
            </a:r>
          </a:p>
          <a:p>
            <a:pPr algn="ctr">
              <a:lnSpc>
                <a:spcPct val="134000"/>
              </a:lnSpc>
              <a:defRPr/>
            </a:pPr>
            <a:r>
              <a:rPr lang="ru-RU" sz="2400" dirty="0">
                <a:solidFill>
                  <a:srgbClr val="C32D2E">
                    <a:lumMod val="75000"/>
                  </a:srgbClr>
                </a:solidFill>
                <a:latin typeface="+mj-lt"/>
                <a:cs typeface="Arial" pitchFamily="34" charset="0"/>
              </a:rPr>
              <a:t>и Правилами землепользования и застройки поселений </a:t>
            </a:r>
          </a:p>
          <a:p>
            <a:pPr algn="ctr">
              <a:lnSpc>
                <a:spcPct val="134000"/>
              </a:lnSpc>
              <a:defRPr/>
            </a:pPr>
            <a:r>
              <a:rPr lang="ru-RU" sz="2400" dirty="0">
                <a:solidFill>
                  <a:srgbClr val="C32D2E">
                    <a:lumMod val="75000"/>
                  </a:srgbClr>
                </a:solidFill>
                <a:latin typeface="+mj-lt"/>
                <a:cs typeface="Arial" pitchFamily="34" charset="0"/>
              </a:rPr>
              <a:t>для оптимизации налогооблагаемой базы </a:t>
            </a:r>
          </a:p>
          <a:p>
            <a:pPr algn="ctr">
              <a:lnSpc>
                <a:spcPct val="134000"/>
              </a:lnSpc>
              <a:defRPr/>
            </a:pPr>
            <a:r>
              <a:rPr lang="ru-RU" sz="2400" dirty="0">
                <a:solidFill>
                  <a:srgbClr val="C32D2E">
                    <a:lumMod val="75000"/>
                  </a:srgbClr>
                </a:solidFill>
                <a:latin typeface="+mj-lt"/>
                <a:cs typeface="Arial" pitchFamily="34" charset="0"/>
              </a:rPr>
              <a:t>относительно спорных земельных участков </a:t>
            </a:r>
          </a:p>
          <a:p>
            <a:pPr algn="ctr">
              <a:lnSpc>
                <a:spcPct val="134000"/>
              </a:lnSpc>
              <a:defRPr/>
            </a:pPr>
            <a:r>
              <a:rPr lang="ru-RU" sz="2400" dirty="0">
                <a:solidFill>
                  <a:srgbClr val="C32D2E">
                    <a:lumMod val="75000"/>
                  </a:srgbClr>
                </a:solidFill>
                <a:latin typeface="+mj-lt"/>
                <a:cs typeface="Arial" pitchFamily="34" charset="0"/>
              </a:rPr>
              <a:t>на территории Воронежской области</a:t>
            </a:r>
          </a:p>
          <a:p>
            <a:pPr algn="ctr">
              <a:lnSpc>
                <a:spcPct val="90000"/>
              </a:lnSpc>
              <a:defRPr/>
            </a:pPr>
            <a:endParaRPr lang="ru-RU" sz="2400" b="1" dirty="0">
              <a:solidFill>
                <a:srgbClr val="C32D2E">
                  <a:lumMod val="75000"/>
                </a:srgbClr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400" b="1" dirty="0">
              <a:solidFill>
                <a:srgbClr val="C32D2E">
                  <a:lumMod val="75000"/>
                </a:srgb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41274" y="2932441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58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9F310A0-A72A-4A7D-8C80-B40CF6BB6C5E}"/>
              </a:ext>
            </a:extLst>
          </p:cNvPr>
          <p:cNvSpPr/>
          <p:nvPr/>
        </p:nvSpPr>
        <p:spPr>
          <a:xfrm>
            <a:off x="4785460" y="3387676"/>
            <a:ext cx="1298708" cy="2616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i="1" dirty="0">
                <a:solidFill>
                  <a:srgbClr val="003366"/>
                </a:solidFill>
              </a:rPr>
              <a:t>см. Приложение 1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EE3CBA5-1363-469B-B457-0B7DF4B57190}"/>
              </a:ext>
            </a:extLst>
          </p:cNvPr>
          <p:cNvSpPr/>
          <p:nvPr/>
        </p:nvSpPr>
        <p:spPr>
          <a:xfrm>
            <a:off x="81283" y="6200106"/>
            <a:ext cx="8431251" cy="6001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ГБУ ВО «ЦГКО ВО»* - Государственное бюджетное учреждение «Центр государственной кадастровой оценки Воронежской области»</a:t>
            </a:r>
          </a:p>
          <a:p>
            <a:r>
              <a:rPr lang="ru-RU" sz="1100" dirty="0">
                <a:solidFill>
                  <a:srgbClr val="003366"/>
                </a:solidFill>
              </a:rPr>
              <a:t>ЕГРН** - Единый государственный реестр недвижимости</a:t>
            </a:r>
          </a:p>
          <a:p>
            <a:r>
              <a:rPr lang="ru-RU" sz="1100" dirty="0">
                <a:solidFill>
                  <a:srgbClr val="003366"/>
                </a:solidFill>
              </a:rPr>
              <a:t>УПКС*** - удельный показатель кадастровой стоимости (значения в соответствии с отчетом № 1-2022 от 22.09.2022 об итогах ГКО ЗУ)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CD9145-F8E6-447F-B6DD-FA2BF9C573B9}"/>
              </a:ext>
            </a:extLst>
          </p:cNvPr>
          <p:cNvSpPr txBox="1"/>
          <p:nvPr/>
        </p:nvSpPr>
        <p:spPr>
          <a:xfrm>
            <a:off x="7380312" y="-22582"/>
            <a:ext cx="1336263" cy="451405"/>
          </a:xfrm>
          <a:prstGeom prst="rect">
            <a:avLst/>
          </a:prstGeom>
          <a:noFill/>
        </p:spPr>
        <p:txBody>
          <a:bodyPr lIns="91341" tIns="45668" rIns="91341" bIns="45668" anchor="ctr"/>
          <a:lstStyle>
            <a:defPPr>
              <a:defRPr lang="en-US"/>
            </a:defPPr>
            <a:lvl1pPr indent="359610" algn="just" fontAlgn="auto">
              <a:spcBef>
                <a:spcPts val="0"/>
              </a:spcBef>
              <a:spcAft>
                <a:spcPts val="0"/>
              </a:spcAft>
              <a:defRPr sz="1600" kern="0">
                <a:ln>
                  <a:solidFill>
                    <a:srgbClr val="C32D2E">
                      <a:lumMod val="75000"/>
                    </a:srgbClr>
                  </a:solidFill>
                </a:ln>
                <a:solidFill>
                  <a:prstClr val="black"/>
                </a:solidFill>
                <a:latin typeface="Arial" charset="0"/>
              </a:defRPr>
            </a:lvl1pPr>
            <a:lvl2pPr marL="453294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2pPr>
            <a:lvl3pPr marL="906587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3pPr>
            <a:lvl4pPr marL="1359879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4pPr>
            <a:lvl5pPr marL="1813173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5pPr>
            <a:lvl6pPr marL="2266455" defTabSz="906587">
              <a:defRPr>
                <a:latin typeface="Verdana" pitchFamily="34" charset="0"/>
                <a:cs typeface="Arial" charset="0"/>
              </a:defRPr>
            </a:lvl6pPr>
            <a:lvl7pPr marL="2719741" defTabSz="906587">
              <a:defRPr>
                <a:latin typeface="Verdana" pitchFamily="34" charset="0"/>
                <a:cs typeface="Arial" charset="0"/>
              </a:defRPr>
            </a:lvl7pPr>
            <a:lvl8pPr marL="3173028" defTabSz="906587">
              <a:defRPr>
                <a:latin typeface="Verdana" pitchFamily="34" charset="0"/>
                <a:cs typeface="Arial" charset="0"/>
              </a:defRPr>
            </a:lvl8pPr>
            <a:lvl9pPr marL="3626310" defTabSz="906587">
              <a:defRPr>
                <a:latin typeface="Verdana" pitchFamily="34" charset="0"/>
                <a:cs typeface="Arial" charset="0"/>
              </a:defRPr>
            </a:lvl9pPr>
          </a:lstStyle>
          <a:p>
            <a:pPr defTabSz="457200"/>
            <a:r>
              <a:rPr lang="ru-RU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Слайд 1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7792" y="744079"/>
            <a:ext cx="8587598" cy="11365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6E4F3F7-74C6-43DA-B83E-9C5FEFB003A6}"/>
              </a:ext>
            </a:extLst>
          </p:cNvPr>
          <p:cNvSpPr/>
          <p:nvPr/>
        </p:nvSpPr>
        <p:spPr>
          <a:xfrm>
            <a:off x="1249023" y="2025650"/>
            <a:ext cx="7090296" cy="6473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6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группировка объектов оценки в расчетные группы в зависимости от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6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вида разрешенного использования, содержащегося в сведениях ЕГРН**</a:t>
            </a:r>
          </a:p>
        </p:txBody>
      </p:sp>
      <p:sp>
        <p:nvSpPr>
          <p:cNvPr id="14" name="object 30">
            <a:extLst>
              <a:ext uri="{FF2B5EF4-FFF2-40B4-BE49-F238E27FC236}">
                <a16:creationId xmlns:a16="http://schemas.microsoft.com/office/drawing/2014/main" id="{4E0441F0-5713-478B-97F9-AF5A8610C836}"/>
              </a:ext>
            </a:extLst>
          </p:cNvPr>
          <p:cNvSpPr/>
          <p:nvPr/>
        </p:nvSpPr>
        <p:spPr>
          <a:xfrm>
            <a:off x="685347" y="4846588"/>
            <a:ext cx="7316581" cy="953878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C6CC1C-9C58-4028-A207-E82CD7C388ED}"/>
              </a:ext>
            </a:extLst>
          </p:cNvPr>
          <p:cNvSpPr txBox="1"/>
          <p:nvPr/>
        </p:nvSpPr>
        <p:spPr>
          <a:xfrm>
            <a:off x="740660" y="4846588"/>
            <a:ext cx="7273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 разрешенного использования (далее – ВРИ) 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направления деятельности, которые можно осуществлять на земельном участке</a:t>
            </a:r>
          </a:p>
        </p:txBody>
      </p:sp>
      <p:sp>
        <p:nvSpPr>
          <p:cNvPr id="30" name="object 40">
            <a:extLst>
              <a:ext uri="{FF2B5EF4-FFF2-40B4-BE49-F238E27FC236}">
                <a16:creationId xmlns:a16="http://schemas.microsoft.com/office/drawing/2014/main" id="{A437979F-102E-4A03-B6CD-181FEB90911C}"/>
              </a:ext>
            </a:extLst>
          </p:cNvPr>
          <p:cNvSpPr/>
          <p:nvPr/>
        </p:nvSpPr>
        <p:spPr>
          <a:xfrm rot="5400000">
            <a:off x="5353547" y="1753470"/>
            <a:ext cx="222249" cy="274076"/>
          </a:xfrm>
          <a:custGeom>
            <a:avLst/>
            <a:gdLst/>
            <a:ahLst/>
            <a:cxnLst/>
            <a:rect l="l" t="t" r="r" b="b"/>
            <a:pathLst>
              <a:path w="1149985" h="785495">
                <a:moveTo>
                  <a:pt x="687755" y="392747"/>
                </a:moveTo>
                <a:lnTo>
                  <a:pt x="295008" y="0"/>
                </a:lnTo>
                <a:lnTo>
                  <a:pt x="0" y="0"/>
                </a:lnTo>
                <a:lnTo>
                  <a:pt x="397738" y="392747"/>
                </a:lnTo>
                <a:lnTo>
                  <a:pt x="0" y="785482"/>
                </a:lnTo>
                <a:lnTo>
                  <a:pt x="295008" y="785482"/>
                </a:lnTo>
                <a:lnTo>
                  <a:pt x="687755" y="392747"/>
                </a:lnTo>
                <a:close/>
              </a:path>
              <a:path w="1149985" h="785495">
                <a:moveTo>
                  <a:pt x="1149489" y="392747"/>
                </a:moveTo>
                <a:lnTo>
                  <a:pt x="756754" y="0"/>
                </a:lnTo>
                <a:lnTo>
                  <a:pt x="461721" y="0"/>
                </a:lnTo>
                <a:lnTo>
                  <a:pt x="859485" y="392747"/>
                </a:lnTo>
                <a:lnTo>
                  <a:pt x="461721" y="785482"/>
                </a:lnTo>
                <a:lnTo>
                  <a:pt x="756754" y="785482"/>
                </a:lnTo>
                <a:lnTo>
                  <a:pt x="1149489" y="392747"/>
                </a:lnTo>
                <a:close/>
              </a:path>
            </a:pathLst>
          </a:custGeom>
          <a:solidFill>
            <a:srgbClr val="3D484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Облачко с текстом: прямоугольное 30">
            <a:extLst>
              <a:ext uri="{FF2B5EF4-FFF2-40B4-BE49-F238E27FC236}">
                <a16:creationId xmlns:a16="http://schemas.microsoft.com/office/drawing/2014/main" id="{067C00AB-73D0-449B-A870-D0F9CC2AD38C}"/>
              </a:ext>
            </a:extLst>
          </p:cNvPr>
          <p:cNvSpPr/>
          <p:nvPr/>
        </p:nvSpPr>
        <p:spPr>
          <a:xfrm>
            <a:off x="4296909" y="5496694"/>
            <a:ext cx="4419666" cy="670149"/>
          </a:xfrm>
          <a:prstGeom prst="wedgeRectCallout">
            <a:avLst>
              <a:gd name="adj1" fmla="val -66685"/>
              <a:gd name="adj2" fmla="val -48601"/>
            </a:avLst>
          </a:prstGeom>
          <a:solidFill>
            <a:srgbClr val="F6F9F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3366"/>
                </a:solidFill>
              </a:rPr>
              <a:t>Наименования, описания и коды ВРИ изложены в классификаторе, утвержденном приказом Росреестра от 10.11.2020 № П/0412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C36EEBC-9B5F-4A05-B46E-475B89B999C0}"/>
              </a:ext>
            </a:extLst>
          </p:cNvPr>
          <p:cNvSpPr/>
          <p:nvPr/>
        </p:nvSpPr>
        <p:spPr>
          <a:xfrm>
            <a:off x="3322603" y="2971735"/>
            <a:ext cx="4971072" cy="3513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6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коды ВРИ, относящиеся к сельскому хозяйству</a:t>
            </a: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E8862312-429B-424D-BB96-04904CF9C5A9}"/>
              </a:ext>
            </a:extLst>
          </p:cNvPr>
          <p:cNvCxnSpPr>
            <a:cxnSpLocks/>
          </p:cNvCxnSpPr>
          <p:nvPr/>
        </p:nvCxnSpPr>
        <p:spPr>
          <a:xfrm flipH="1">
            <a:off x="4296908" y="3334452"/>
            <a:ext cx="1145275" cy="283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073F41B9-66A5-40D5-A913-CAF24FB736EC}"/>
              </a:ext>
            </a:extLst>
          </p:cNvPr>
          <p:cNvCxnSpPr>
            <a:cxnSpLocks/>
          </p:cNvCxnSpPr>
          <p:nvPr/>
        </p:nvCxnSpPr>
        <p:spPr>
          <a:xfrm>
            <a:off x="5458660" y="3323112"/>
            <a:ext cx="1201572" cy="290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0AFCD9D1-1430-4766-B9EE-83A32A528154}"/>
              </a:ext>
            </a:extLst>
          </p:cNvPr>
          <p:cNvSpPr/>
          <p:nvPr/>
        </p:nvSpPr>
        <p:spPr>
          <a:xfrm>
            <a:off x="2987824" y="3651223"/>
            <a:ext cx="2333799" cy="10622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0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сегмент 1</a:t>
            </a:r>
          </a:p>
          <a:p>
            <a:pPr marL="8467" marR="3387" algn="ctr">
              <a:lnSpc>
                <a:spcPct val="114999"/>
              </a:lnSpc>
              <a:spcBef>
                <a:spcPts val="0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«Сельскохозяйственное использование»</a:t>
            </a:r>
          </a:p>
          <a:p>
            <a:pPr marL="8467" marR="3387" algn="ctr">
              <a:lnSpc>
                <a:spcPct val="114999"/>
              </a:lnSpc>
              <a:spcBef>
                <a:spcPts val="0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(УПКС*** 2 - 20 руб./кв.м) 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5D1D3EA0-7B58-44CD-AE45-038058EF642C}"/>
              </a:ext>
            </a:extLst>
          </p:cNvPr>
          <p:cNvSpPr/>
          <p:nvPr/>
        </p:nvSpPr>
        <p:spPr>
          <a:xfrm>
            <a:off x="5464672" y="3646697"/>
            <a:ext cx="3079148" cy="10622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0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сегмент 6 </a:t>
            </a:r>
          </a:p>
          <a:p>
            <a:pPr marL="8467" marR="3387" algn="ctr">
              <a:lnSpc>
                <a:spcPct val="114999"/>
              </a:lnSpc>
              <a:spcBef>
                <a:spcPts val="0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«Производственная деятельность»</a:t>
            </a:r>
          </a:p>
          <a:p>
            <a:pPr marL="8467" marR="3387" algn="ctr">
              <a:lnSpc>
                <a:spcPct val="114999"/>
              </a:lnSpc>
              <a:spcBef>
                <a:spcPts val="0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(УПКС СХ ПРОМ 20 - 100 руб./кв.м</a:t>
            </a:r>
          </a:p>
          <a:p>
            <a:pPr marL="8467" marR="3387" algn="ctr">
              <a:lnSpc>
                <a:spcPct val="114999"/>
              </a:lnSpc>
              <a:spcBef>
                <a:spcPts val="0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УПКС ПРОМ 100 - 2500 руб./кв.м) </a:t>
            </a: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9C43B535-2197-4122-B043-429E72904907}"/>
              </a:ext>
            </a:extLst>
          </p:cNvPr>
          <p:cNvSpPr/>
          <p:nvPr/>
        </p:nvSpPr>
        <p:spPr>
          <a:xfrm rot="5400000">
            <a:off x="5347536" y="2659009"/>
            <a:ext cx="222249" cy="274076"/>
          </a:xfrm>
          <a:custGeom>
            <a:avLst/>
            <a:gdLst/>
            <a:ahLst/>
            <a:cxnLst/>
            <a:rect l="l" t="t" r="r" b="b"/>
            <a:pathLst>
              <a:path w="1149985" h="785495">
                <a:moveTo>
                  <a:pt x="687755" y="392747"/>
                </a:moveTo>
                <a:lnTo>
                  <a:pt x="295008" y="0"/>
                </a:lnTo>
                <a:lnTo>
                  <a:pt x="0" y="0"/>
                </a:lnTo>
                <a:lnTo>
                  <a:pt x="397738" y="392747"/>
                </a:lnTo>
                <a:lnTo>
                  <a:pt x="0" y="785482"/>
                </a:lnTo>
                <a:lnTo>
                  <a:pt x="295008" y="785482"/>
                </a:lnTo>
                <a:lnTo>
                  <a:pt x="687755" y="392747"/>
                </a:lnTo>
                <a:close/>
              </a:path>
              <a:path w="1149985" h="785495">
                <a:moveTo>
                  <a:pt x="1149489" y="392747"/>
                </a:moveTo>
                <a:lnTo>
                  <a:pt x="756754" y="0"/>
                </a:lnTo>
                <a:lnTo>
                  <a:pt x="461721" y="0"/>
                </a:lnTo>
                <a:lnTo>
                  <a:pt x="859485" y="392747"/>
                </a:lnTo>
                <a:lnTo>
                  <a:pt x="461721" y="785482"/>
                </a:lnTo>
                <a:lnTo>
                  <a:pt x="756754" y="785482"/>
                </a:lnTo>
                <a:lnTo>
                  <a:pt x="1149489" y="392747"/>
                </a:lnTo>
                <a:close/>
              </a:path>
            </a:pathLst>
          </a:custGeom>
          <a:solidFill>
            <a:srgbClr val="3D484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Облачко с текстом: прямоугольное 42">
            <a:extLst>
              <a:ext uri="{FF2B5EF4-FFF2-40B4-BE49-F238E27FC236}">
                <a16:creationId xmlns:a16="http://schemas.microsoft.com/office/drawing/2014/main" id="{25B25260-DA1A-4761-98EF-6E45AFA2BB28}"/>
              </a:ext>
            </a:extLst>
          </p:cNvPr>
          <p:cNvSpPr/>
          <p:nvPr/>
        </p:nvSpPr>
        <p:spPr>
          <a:xfrm>
            <a:off x="956631" y="3108309"/>
            <a:ext cx="2232247" cy="429607"/>
          </a:xfrm>
          <a:prstGeom prst="wedgeRectCallout">
            <a:avLst>
              <a:gd name="adj1" fmla="val 60088"/>
              <a:gd name="adj2" fmla="val -43194"/>
            </a:avLst>
          </a:prstGeom>
          <a:solidFill>
            <a:srgbClr val="F6F9F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rgbClr val="003366"/>
                </a:solidFill>
              </a:rPr>
              <a:t>в соответствии с приложением </a:t>
            </a:r>
          </a:p>
          <a:p>
            <a:r>
              <a:rPr lang="ru-RU" sz="1100" dirty="0">
                <a:solidFill>
                  <a:srgbClr val="003366"/>
                </a:solidFill>
              </a:rPr>
              <a:t>№ 1 к Методическим указаниям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0AFB07C-029C-4358-9BAE-F3C0EDEC7547}"/>
              </a:ext>
            </a:extLst>
          </p:cNvPr>
          <p:cNvSpPr/>
          <p:nvPr/>
        </p:nvSpPr>
        <p:spPr>
          <a:xfrm>
            <a:off x="3995936" y="820895"/>
            <a:ext cx="4343383" cy="917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6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ГБУ ВО «ЦГКО ВО»*  государственной кадастровой оценки земельных участков</a:t>
            </a:r>
          </a:p>
        </p:txBody>
      </p:sp>
      <p:sp>
        <p:nvSpPr>
          <p:cNvPr id="41" name="Облачко с текстом: прямоугольное 40">
            <a:extLst>
              <a:ext uri="{FF2B5EF4-FFF2-40B4-BE49-F238E27FC236}">
                <a16:creationId xmlns:a16="http://schemas.microsoft.com/office/drawing/2014/main" id="{65ADCDDE-5EA9-49DA-AD30-571625C49EDA}"/>
              </a:ext>
            </a:extLst>
          </p:cNvPr>
          <p:cNvSpPr/>
          <p:nvPr/>
        </p:nvSpPr>
        <p:spPr>
          <a:xfrm>
            <a:off x="835174" y="980199"/>
            <a:ext cx="2950915" cy="746617"/>
          </a:xfrm>
          <a:prstGeom prst="wedgeRectCallout">
            <a:avLst>
              <a:gd name="adj1" fmla="val 60088"/>
              <a:gd name="adj2" fmla="val -43194"/>
            </a:avLst>
          </a:prstGeom>
          <a:solidFill>
            <a:srgbClr val="F6F9F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rgbClr val="003366"/>
                </a:solidFill>
              </a:rPr>
              <a:t>в соответствии с ФЗ № 237  и Методическими указаниями о государственной кадастровой оценке, утвержденными приказом Росреестра от 04.08.2021 № П/0336</a:t>
            </a: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9F620FD8-BE0B-48E4-9B44-89784F494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03120"/>
            <a:ext cx="8093274" cy="507742"/>
          </a:xfrm>
        </p:spPr>
        <p:txBody>
          <a:bodyPr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Государственная кадастровая оценка земельных участков, используемых в сельском хозяйстве</a:t>
            </a:r>
          </a:p>
        </p:txBody>
      </p:sp>
    </p:spTree>
    <p:extLst>
      <p:ext uri="{BB962C8B-B14F-4D97-AF65-F5344CB8AC3E}">
        <p14:creationId xmlns:p14="http://schemas.microsoft.com/office/powerpoint/2010/main" val="1076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CD9145-F8E6-447F-B6DD-FA2BF9C573B9}"/>
              </a:ext>
            </a:extLst>
          </p:cNvPr>
          <p:cNvSpPr txBox="1"/>
          <p:nvPr/>
        </p:nvSpPr>
        <p:spPr>
          <a:xfrm>
            <a:off x="7380312" y="-22582"/>
            <a:ext cx="1336263" cy="451405"/>
          </a:xfrm>
          <a:prstGeom prst="rect">
            <a:avLst/>
          </a:prstGeom>
          <a:noFill/>
        </p:spPr>
        <p:txBody>
          <a:bodyPr lIns="91341" tIns="45668" rIns="91341" bIns="45668" anchor="ctr"/>
          <a:lstStyle>
            <a:defPPr>
              <a:defRPr lang="en-US"/>
            </a:defPPr>
            <a:lvl1pPr indent="359610" algn="just" fontAlgn="auto">
              <a:spcBef>
                <a:spcPts val="0"/>
              </a:spcBef>
              <a:spcAft>
                <a:spcPts val="0"/>
              </a:spcAft>
              <a:defRPr sz="1600" kern="0">
                <a:ln>
                  <a:solidFill>
                    <a:srgbClr val="C32D2E">
                      <a:lumMod val="75000"/>
                    </a:srgbClr>
                  </a:solidFill>
                </a:ln>
                <a:solidFill>
                  <a:prstClr val="black"/>
                </a:solidFill>
                <a:latin typeface="Arial" charset="0"/>
              </a:defRPr>
            </a:lvl1pPr>
            <a:lvl2pPr marL="453294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2pPr>
            <a:lvl3pPr marL="906587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3pPr>
            <a:lvl4pPr marL="1359879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4pPr>
            <a:lvl5pPr marL="1813173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5pPr>
            <a:lvl6pPr marL="2266455" defTabSz="906587">
              <a:defRPr>
                <a:latin typeface="Verdana" pitchFamily="34" charset="0"/>
                <a:cs typeface="Arial" charset="0"/>
              </a:defRPr>
            </a:lvl6pPr>
            <a:lvl7pPr marL="2719741" defTabSz="906587">
              <a:defRPr>
                <a:latin typeface="Verdana" pitchFamily="34" charset="0"/>
                <a:cs typeface="Arial" charset="0"/>
              </a:defRPr>
            </a:lvl7pPr>
            <a:lvl8pPr marL="3173028" defTabSz="906587">
              <a:defRPr>
                <a:latin typeface="Verdana" pitchFamily="34" charset="0"/>
                <a:cs typeface="Arial" charset="0"/>
              </a:defRPr>
            </a:lvl8pPr>
            <a:lvl9pPr marL="3626310" defTabSz="906587">
              <a:defRPr>
                <a:latin typeface="Verdana" pitchFamily="34" charset="0"/>
                <a:cs typeface="Arial" charset="0"/>
              </a:defRPr>
            </a:lvl9pPr>
          </a:lstStyle>
          <a:p>
            <a:pPr defTabSz="457200"/>
            <a:r>
              <a:rPr lang="ru-RU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Слайд 2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7792" y="744079"/>
            <a:ext cx="8587598" cy="11365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23" name="object 6">
            <a:extLst>
              <a:ext uri="{FF2B5EF4-FFF2-40B4-BE49-F238E27FC236}">
                <a16:creationId xmlns:a16="http://schemas.microsoft.com/office/drawing/2014/main" id="{9CA947CD-6249-49EF-8FB0-A0D63B93E8C3}"/>
              </a:ext>
            </a:extLst>
          </p:cNvPr>
          <p:cNvSpPr txBox="1"/>
          <p:nvPr/>
        </p:nvSpPr>
        <p:spPr>
          <a:xfrm>
            <a:off x="954594" y="2100154"/>
            <a:ext cx="1512512" cy="61858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30">
            <a:extLst>
              <a:ext uri="{FF2B5EF4-FFF2-40B4-BE49-F238E27FC236}">
                <a16:creationId xmlns:a16="http://schemas.microsoft.com/office/drawing/2014/main" id="{588FD9EC-8AC9-4F41-AAFA-F2F201EBBB68}"/>
              </a:ext>
            </a:extLst>
          </p:cNvPr>
          <p:cNvSpPr/>
          <p:nvPr/>
        </p:nvSpPr>
        <p:spPr>
          <a:xfrm>
            <a:off x="469089" y="1655156"/>
            <a:ext cx="4351974" cy="1063586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6">
            <a:extLst>
              <a:ext uri="{FF2B5EF4-FFF2-40B4-BE49-F238E27FC236}">
                <a16:creationId xmlns:a16="http://schemas.microsoft.com/office/drawing/2014/main" id="{70EC4903-C1B4-47DC-B912-D487D77AFCB1}"/>
              </a:ext>
            </a:extLst>
          </p:cNvPr>
          <p:cNvSpPr txBox="1"/>
          <p:nvPr/>
        </p:nvSpPr>
        <p:spPr>
          <a:xfrm>
            <a:off x="436098" y="1699738"/>
            <a:ext cx="4521840" cy="94996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ИОВО* (или ОМС)** с заявлением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принятии решения об установлении соответствия ВРИ классификатору***</a:t>
            </a:r>
          </a:p>
        </p:txBody>
      </p:sp>
      <p:sp>
        <p:nvSpPr>
          <p:cNvPr id="80" name="Заголовок 1">
            <a:extLst>
              <a:ext uri="{FF2B5EF4-FFF2-40B4-BE49-F238E27FC236}">
                <a16:creationId xmlns:a16="http://schemas.microsoft.com/office/drawing/2014/main" id="{454F8DAE-DA55-4E88-9184-627332243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03120"/>
            <a:ext cx="8093274" cy="507742"/>
          </a:xfrm>
        </p:spPr>
        <p:txBody>
          <a:bodyPr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Способы изменения кадастровой стоимости земельных участков</a:t>
            </a: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3A2C9908-6ACD-4960-9E06-A8DAAFCC5DE4}"/>
              </a:ext>
            </a:extLst>
          </p:cNvPr>
          <p:cNvSpPr txBox="1"/>
          <p:nvPr/>
        </p:nvSpPr>
        <p:spPr>
          <a:xfrm>
            <a:off x="5593593" y="2105537"/>
            <a:ext cx="1512512" cy="61858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30">
            <a:extLst>
              <a:ext uri="{FF2B5EF4-FFF2-40B4-BE49-F238E27FC236}">
                <a16:creationId xmlns:a16="http://schemas.microsoft.com/office/drawing/2014/main" id="{B005A568-5B58-47F9-9746-B44607AE3514}"/>
              </a:ext>
            </a:extLst>
          </p:cNvPr>
          <p:cNvSpPr/>
          <p:nvPr/>
        </p:nvSpPr>
        <p:spPr>
          <a:xfrm>
            <a:off x="5108089" y="1660539"/>
            <a:ext cx="3646512" cy="1063586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6">
            <a:extLst>
              <a:ext uri="{FF2B5EF4-FFF2-40B4-BE49-F238E27FC236}">
                <a16:creationId xmlns:a16="http://schemas.microsoft.com/office/drawing/2014/main" id="{029A9A5A-32C7-4344-A4C3-0E8F56CC370F}"/>
              </a:ext>
            </a:extLst>
          </p:cNvPr>
          <p:cNvSpPr txBox="1"/>
          <p:nvPr/>
        </p:nvSpPr>
        <p:spPr>
          <a:xfrm>
            <a:off x="5186232" y="1720279"/>
            <a:ext cx="3418218" cy="96278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ППК «</a:t>
            </a:r>
            <a:r>
              <a:rPr lang="ru-RU" spc="-13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Роскадастр</a:t>
            </a: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»****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заявлением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изменении ВРИ</a:t>
            </a:r>
          </a:p>
        </p:txBody>
      </p:sp>
      <p:sp>
        <p:nvSpPr>
          <p:cNvPr id="28" name="object 30">
            <a:extLst>
              <a:ext uri="{FF2B5EF4-FFF2-40B4-BE49-F238E27FC236}">
                <a16:creationId xmlns:a16="http://schemas.microsoft.com/office/drawing/2014/main" id="{E4FB3F99-42DE-4134-94B7-4797639C2CE8}"/>
              </a:ext>
            </a:extLst>
          </p:cNvPr>
          <p:cNvSpPr/>
          <p:nvPr/>
        </p:nvSpPr>
        <p:spPr>
          <a:xfrm>
            <a:off x="1864616" y="3013615"/>
            <a:ext cx="4645174" cy="1462822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6">
            <a:extLst>
              <a:ext uri="{FF2B5EF4-FFF2-40B4-BE49-F238E27FC236}">
                <a16:creationId xmlns:a16="http://schemas.microsoft.com/office/drawing/2014/main" id="{EAF1B925-1368-4D99-90E5-E081DC5EA746}"/>
              </a:ext>
            </a:extLst>
          </p:cNvPr>
          <p:cNvSpPr txBox="1"/>
          <p:nvPr/>
        </p:nvSpPr>
        <p:spPr>
          <a:xfrm>
            <a:off x="1630919" y="3094804"/>
            <a:ext cx="5112568" cy="128133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ГБУ ВО «ЦГКО ВО»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заявлением об исправлении ошибки, допущенной при определении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кадастровой стоимости</a:t>
            </a:r>
          </a:p>
        </p:txBody>
      </p:sp>
      <p:sp>
        <p:nvSpPr>
          <p:cNvPr id="31" name="object 6">
            <a:extLst>
              <a:ext uri="{FF2B5EF4-FFF2-40B4-BE49-F238E27FC236}">
                <a16:creationId xmlns:a16="http://schemas.microsoft.com/office/drawing/2014/main" id="{29C99CDC-9B60-4421-BBE1-81BA20B4A0E4}"/>
              </a:ext>
            </a:extLst>
          </p:cNvPr>
          <p:cNvSpPr txBox="1"/>
          <p:nvPr/>
        </p:nvSpPr>
        <p:spPr>
          <a:xfrm>
            <a:off x="1028479" y="5234223"/>
            <a:ext cx="1512512" cy="61858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350F77E0-CF1B-424F-A5F4-E2EF0E669FCF}"/>
              </a:ext>
            </a:extLst>
          </p:cNvPr>
          <p:cNvSpPr/>
          <p:nvPr/>
        </p:nvSpPr>
        <p:spPr>
          <a:xfrm>
            <a:off x="469090" y="4832562"/>
            <a:ext cx="4830054" cy="1063586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6">
            <a:extLst>
              <a:ext uri="{FF2B5EF4-FFF2-40B4-BE49-F238E27FC236}">
                <a16:creationId xmlns:a16="http://schemas.microsoft.com/office/drawing/2014/main" id="{0126801B-74F0-48DE-B2A4-563F2960A02A}"/>
              </a:ext>
            </a:extLst>
          </p:cNvPr>
          <p:cNvSpPr txBox="1"/>
          <p:nvPr/>
        </p:nvSpPr>
        <p:spPr>
          <a:xfrm>
            <a:off x="301365" y="4885573"/>
            <a:ext cx="5172066" cy="94996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ДИЗО*****с рыночным отчетом в комиссию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рассмотрению споров о результатах определения кадастровой стоимости 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0D3CBB3A-DEA9-439B-8C2D-8020057D9E76}"/>
              </a:ext>
            </a:extLst>
          </p:cNvPr>
          <p:cNvSpPr txBox="1"/>
          <p:nvPr/>
        </p:nvSpPr>
        <p:spPr>
          <a:xfrm>
            <a:off x="6064460" y="5277560"/>
            <a:ext cx="1512512" cy="61858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0">
            <a:extLst>
              <a:ext uri="{FF2B5EF4-FFF2-40B4-BE49-F238E27FC236}">
                <a16:creationId xmlns:a16="http://schemas.microsoft.com/office/drawing/2014/main" id="{16F9B202-3512-463A-AC61-812CCC8BAC7B}"/>
              </a:ext>
            </a:extLst>
          </p:cNvPr>
          <p:cNvSpPr/>
          <p:nvPr/>
        </p:nvSpPr>
        <p:spPr>
          <a:xfrm>
            <a:off x="5578956" y="4832562"/>
            <a:ext cx="3175645" cy="1063586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858A0FE0-0001-420E-AED2-1551FC814409}"/>
              </a:ext>
            </a:extLst>
          </p:cNvPr>
          <p:cNvSpPr txBox="1"/>
          <p:nvPr/>
        </p:nvSpPr>
        <p:spPr>
          <a:xfrm>
            <a:off x="5545964" y="4877144"/>
            <a:ext cx="3296671" cy="937137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суд с целью оспаривания результатов кадастровой оценки </a:t>
            </a:r>
          </a:p>
        </p:txBody>
      </p:sp>
      <p:sp>
        <p:nvSpPr>
          <p:cNvPr id="37" name="object 3">
            <a:extLst>
              <a:ext uri="{FF2B5EF4-FFF2-40B4-BE49-F238E27FC236}">
                <a16:creationId xmlns:a16="http://schemas.microsoft.com/office/drawing/2014/main" id="{D26BD986-D33C-45DA-B35A-055929052DD7}"/>
              </a:ext>
            </a:extLst>
          </p:cNvPr>
          <p:cNvSpPr/>
          <p:nvPr/>
        </p:nvSpPr>
        <p:spPr>
          <a:xfrm>
            <a:off x="2505028" y="832393"/>
            <a:ext cx="4193126" cy="642461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6">
            <a:extLst>
              <a:ext uri="{FF2B5EF4-FFF2-40B4-BE49-F238E27FC236}">
                <a16:creationId xmlns:a16="http://schemas.microsoft.com/office/drawing/2014/main" id="{33046C96-0E4B-4BDB-B2B8-3A67DCA78C0B}"/>
              </a:ext>
            </a:extLst>
          </p:cNvPr>
          <p:cNvSpPr txBox="1"/>
          <p:nvPr/>
        </p:nvSpPr>
        <p:spPr>
          <a:xfrm>
            <a:off x="2550658" y="815558"/>
            <a:ext cx="4042684" cy="6314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u="sng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собственника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(или иного заинтересованного лица):</a:t>
            </a:r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51A8AE6-A6FE-4EDA-9580-0505825B160A}"/>
              </a:ext>
            </a:extLst>
          </p:cNvPr>
          <p:cNvSpPr/>
          <p:nvPr/>
        </p:nvSpPr>
        <p:spPr>
          <a:xfrm>
            <a:off x="15933" y="5912665"/>
            <a:ext cx="9054364" cy="93871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*ИОВО – исполнительные органы Воронежской области</a:t>
            </a:r>
          </a:p>
          <a:p>
            <a:r>
              <a:rPr lang="ru-RU" sz="1100" dirty="0">
                <a:solidFill>
                  <a:srgbClr val="003366"/>
                </a:solidFill>
              </a:rPr>
              <a:t>**ОМС - органы местного самоуправления</a:t>
            </a:r>
          </a:p>
          <a:p>
            <a:r>
              <a:rPr lang="ru-RU" sz="1100" dirty="0">
                <a:solidFill>
                  <a:srgbClr val="003366"/>
                </a:solidFill>
              </a:rPr>
              <a:t>***Классификатор – классификатор видов разрешенного использования земельных участков (утв. приказом Росреестра от 10.11.2020 № П/0412)</a:t>
            </a:r>
          </a:p>
          <a:p>
            <a:r>
              <a:rPr lang="ru-RU" sz="1100" dirty="0">
                <a:solidFill>
                  <a:srgbClr val="003366"/>
                </a:solidFill>
              </a:rPr>
              <a:t>****ППК «</a:t>
            </a:r>
            <a:r>
              <a:rPr lang="ru-RU" sz="1100" dirty="0" err="1">
                <a:solidFill>
                  <a:srgbClr val="003366"/>
                </a:solidFill>
              </a:rPr>
              <a:t>Роскадастр</a:t>
            </a:r>
            <a:r>
              <a:rPr lang="ru-RU" sz="1100" dirty="0">
                <a:solidFill>
                  <a:srgbClr val="003366"/>
                </a:solidFill>
              </a:rPr>
              <a:t>»- публично-правовая компания «</a:t>
            </a:r>
            <a:r>
              <a:rPr lang="ru-RU" sz="1100" dirty="0" err="1">
                <a:solidFill>
                  <a:srgbClr val="003366"/>
                </a:solidFill>
              </a:rPr>
              <a:t>Роскадастр</a:t>
            </a:r>
            <a:r>
              <a:rPr lang="ru-RU" sz="1100" dirty="0">
                <a:solidFill>
                  <a:srgbClr val="003366"/>
                </a:solidFill>
              </a:rPr>
              <a:t>»</a:t>
            </a:r>
          </a:p>
          <a:p>
            <a:r>
              <a:rPr lang="ru-RU" sz="1100" spc="-13" dirty="0">
                <a:solidFill>
                  <a:srgbClr val="003366"/>
                </a:solidFill>
                <a:cs typeface="Arial" panose="020B0604020202020204" pitchFamily="34" charset="0"/>
              </a:rPr>
              <a:t>*****ДИЗО – департамент земельных и имущественных отношений Воронежской области</a:t>
            </a:r>
            <a:endParaRPr lang="ru-RU" sz="1100" dirty="0">
              <a:solidFill>
                <a:srgbClr val="003366"/>
              </a:solidFill>
            </a:endParaRPr>
          </a:p>
        </p:txBody>
      </p:sp>
      <p:sp>
        <p:nvSpPr>
          <p:cNvPr id="40" name="object 3">
            <a:extLst>
              <a:ext uri="{FF2B5EF4-FFF2-40B4-BE49-F238E27FC236}">
                <a16:creationId xmlns:a16="http://schemas.microsoft.com/office/drawing/2014/main" id="{DED2CA48-F1CE-46C9-ADD5-4121FB4EE313}"/>
              </a:ext>
            </a:extLst>
          </p:cNvPr>
          <p:cNvSpPr/>
          <p:nvPr/>
        </p:nvSpPr>
        <p:spPr>
          <a:xfrm>
            <a:off x="351337" y="1548060"/>
            <a:ext cx="466734" cy="389269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6">
            <a:extLst>
              <a:ext uri="{FF2B5EF4-FFF2-40B4-BE49-F238E27FC236}">
                <a16:creationId xmlns:a16="http://schemas.microsoft.com/office/drawing/2014/main" id="{D47CFF2F-B5CD-4CE0-8F11-5F8BBFC5C8BA}"/>
              </a:ext>
            </a:extLst>
          </p:cNvPr>
          <p:cNvSpPr txBox="1"/>
          <p:nvPr/>
        </p:nvSpPr>
        <p:spPr>
          <a:xfrm>
            <a:off x="488212" y="1557848"/>
            <a:ext cx="263013" cy="30004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4999"/>
              </a:lnSpc>
              <a:spcBef>
                <a:spcPts val="67"/>
              </a:spcBef>
            </a:pPr>
            <a:r>
              <a:rPr lang="ru-RU" u="sng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3">
            <a:extLst>
              <a:ext uri="{FF2B5EF4-FFF2-40B4-BE49-F238E27FC236}">
                <a16:creationId xmlns:a16="http://schemas.microsoft.com/office/drawing/2014/main" id="{B50E34FF-788D-4A66-8050-7013273AC5FA}"/>
              </a:ext>
            </a:extLst>
          </p:cNvPr>
          <p:cNvSpPr/>
          <p:nvPr/>
        </p:nvSpPr>
        <p:spPr>
          <a:xfrm>
            <a:off x="4971214" y="1565365"/>
            <a:ext cx="466734" cy="389269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6">
            <a:extLst>
              <a:ext uri="{FF2B5EF4-FFF2-40B4-BE49-F238E27FC236}">
                <a16:creationId xmlns:a16="http://schemas.microsoft.com/office/drawing/2014/main" id="{0CEA974F-EC8C-472C-9FF3-317E1B82A5E6}"/>
              </a:ext>
            </a:extLst>
          </p:cNvPr>
          <p:cNvSpPr txBox="1"/>
          <p:nvPr/>
        </p:nvSpPr>
        <p:spPr>
          <a:xfrm>
            <a:off x="5108089" y="1575153"/>
            <a:ext cx="263013" cy="30004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4999"/>
              </a:lnSpc>
              <a:spcBef>
                <a:spcPts val="67"/>
              </a:spcBef>
            </a:pPr>
            <a:r>
              <a:rPr lang="ru-RU" u="sng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3">
            <a:extLst>
              <a:ext uri="{FF2B5EF4-FFF2-40B4-BE49-F238E27FC236}">
                <a16:creationId xmlns:a16="http://schemas.microsoft.com/office/drawing/2014/main" id="{370B37BA-4272-4308-A20F-06991B2AE9BA}"/>
              </a:ext>
            </a:extLst>
          </p:cNvPr>
          <p:cNvSpPr/>
          <p:nvPr/>
        </p:nvSpPr>
        <p:spPr>
          <a:xfrm>
            <a:off x="1727740" y="2884183"/>
            <a:ext cx="466734" cy="389269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6">
            <a:extLst>
              <a:ext uri="{FF2B5EF4-FFF2-40B4-BE49-F238E27FC236}">
                <a16:creationId xmlns:a16="http://schemas.microsoft.com/office/drawing/2014/main" id="{FBD62870-FD22-4D2E-BB7B-DA4ADC935825}"/>
              </a:ext>
            </a:extLst>
          </p:cNvPr>
          <p:cNvSpPr txBox="1"/>
          <p:nvPr/>
        </p:nvSpPr>
        <p:spPr>
          <a:xfrm>
            <a:off x="1864615" y="2893971"/>
            <a:ext cx="263013" cy="30004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4999"/>
              </a:lnSpc>
              <a:spcBef>
                <a:spcPts val="67"/>
              </a:spcBef>
            </a:pPr>
            <a:r>
              <a:rPr lang="ru-RU" u="sng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3">
            <a:extLst>
              <a:ext uri="{FF2B5EF4-FFF2-40B4-BE49-F238E27FC236}">
                <a16:creationId xmlns:a16="http://schemas.microsoft.com/office/drawing/2014/main" id="{E7A343E1-4042-45B2-818B-D089DC363744}"/>
              </a:ext>
            </a:extLst>
          </p:cNvPr>
          <p:cNvSpPr/>
          <p:nvPr/>
        </p:nvSpPr>
        <p:spPr>
          <a:xfrm>
            <a:off x="252524" y="4600490"/>
            <a:ext cx="466734" cy="389269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6">
            <a:extLst>
              <a:ext uri="{FF2B5EF4-FFF2-40B4-BE49-F238E27FC236}">
                <a16:creationId xmlns:a16="http://schemas.microsoft.com/office/drawing/2014/main" id="{9C7EFDB5-0CDD-4FF9-B48E-3F0F39814818}"/>
              </a:ext>
            </a:extLst>
          </p:cNvPr>
          <p:cNvSpPr txBox="1"/>
          <p:nvPr/>
        </p:nvSpPr>
        <p:spPr>
          <a:xfrm>
            <a:off x="389399" y="4610278"/>
            <a:ext cx="263013" cy="30004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4999"/>
              </a:lnSpc>
              <a:spcBef>
                <a:spcPts val="67"/>
              </a:spcBef>
            </a:pPr>
            <a:r>
              <a:rPr lang="ru-RU" u="sng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3">
            <a:extLst>
              <a:ext uri="{FF2B5EF4-FFF2-40B4-BE49-F238E27FC236}">
                <a16:creationId xmlns:a16="http://schemas.microsoft.com/office/drawing/2014/main" id="{E38E1A65-82D4-48C0-9B9F-844255B86790}"/>
              </a:ext>
            </a:extLst>
          </p:cNvPr>
          <p:cNvSpPr/>
          <p:nvPr/>
        </p:nvSpPr>
        <p:spPr>
          <a:xfrm>
            <a:off x="5310574" y="4604619"/>
            <a:ext cx="466734" cy="389269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6">
            <a:extLst>
              <a:ext uri="{FF2B5EF4-FFF2-40B4-BE49-F238E27FC236}">
                <a16:creationId xmlns:a16="http://schemas.microsoft.com/office/drawing/2014/main" id="{9212D6A0-15C6-47B3-A182-385C359EB271}"/>
              </a:ext>
            </a:extLst>
          </p:cNvPr>
          <p:cNvSpPr txBox="1"/>
          <p:nvPr/>
        </p:nvSpPr>
        <p:spPr>
          <a:xfrm>
            <a:off x="5447449" y="4614407"/>
            <a:ext cx="263013" cy="30004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4999"/>
              </a:lnSpc>
              <a:spcBef>
                <a:spcPts val="67"/>
              </a:spcBef>
            </a:pPr>
            <a:r>
              <a:rPr lang="ru-RU" u="sng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CD9145-F8E6-447F-B6DD-FA2BF9C573B9}"/>
              </a:ext>
            </a:extLst>
          </p:cNvPr>
          <p:cNvSpPr txBox="1"/>
          <p:nvPr/>
        </p:nvSpPr>
        <p:spPr>
          <a:xfrm>
            <a:off x="7380312" y="-22582"/>
            <a:ext cx="1336263" cy="451405"/>
          </a:xfrm>
          <a:prstGeom prst="rect">
            <a:avLst/>
          </a:prstGeom>
          <a:noFill/>
        </p:spPr>
        <p:txBody>
          <a:bodyPr lIns="91341" tIns="45668" rIns="91341" bIns="45668" anchor="ctr"/>
          <a:lstStyle>
            <a:defPPr>
              <a:defRPr lang="en-US"/>
            </a:defPPr>
            <a:lvl1pPr indent="359610" algn="just" fontAlgn="auto">
              <a:spcBef>
                <a:spcPts val="0"/>
              </a:spcBef>
              <a:spcAft>
                <a:spcPts val="0"/>
              </a:spcAft>
              <a:defRPr sz="1600" kern="0">
                <a:ln>
                  <a:solidFill>
                    <a:srgbClr val="C32D2E">
                      <a:lumMod val="75000"/>
                    </a:srgbClr>
                  </a:solidFill>
                </a:ln>
                <a:solidFill>
                  <a:prstClr val="black"/>
                </a:solidFill>
                <a:latin typeface="Arial" charset="0"/>
              </a:defRPr>
            </a:lvl1pPr>
            <a:lvl2pPr marL="453294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2pPr>
            <a:lvl3pPr marL="906587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3pPr>
            <a:lvl4pPr marL="1359879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4pPr>
            <a:lvl5pPr marL="1813173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5pPr>
            <a:lvl6pPr marL="2266455" defTabSz="906587">
              <a:defRPr>
                <a:latin typeface="Verdana" pitchFamily="34" charset="0"/>
                <a:cs typeface="Arial" charset="0"/>
              </a:defRPr>
            </a:lvl6pPr>
            <a:lvl7pPr marL="2719741" defTabSz="906587">
              <a:defRPr>
                <a:latin typeface="Verdana" pitchFamily="34" charset="0"/>
                <a:cs typeface="Arial" charset="0"/>
              </a:defRPr>
            </a:lvl7pPr>
            <a:lvl8pPr marL="3173028" defTabSz="906587">
              <a:defRPr>
                <a:latin typeface="Verdana" pitchFamily="34" charset="0"/>
                <a:cs typeface="Arial" charset="0"/>
              </a:defRPr>
            </a:lvl8pPr>
            <a:lvl9pPr marL="3626310" defTabSz="906587">
              <a:defRPr>
                <a:latin typeface="Verdana" pitchFamily="34" charset="0"/>
                <a:cs typeface="Arial" charset="0"/>
              </a:defRPr>
            </a:lvl9pPr>
          </a:lstStyle>
          <a:p>
            <a:pPr defTabSz="457200"/>
            <a:r>
              <a:rPr lang="ru-RU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Слайд 3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7792" y="744079"/>
            <a:ext cx="8587598" cy="11365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1D2B37B6-6749-4BE0-8DBE-F0D27EA9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03120"/>
            <a:ext cx="8093274" cy="507742"/>
          </a:xfrm>
        </p:spPr>
        <p:txBody>
          <a:bodyPr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Установление соответствия ВРИ классификатору</a:t>
            </a: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222AC75C-64D2-4338-BDCF-203ED9251FDD}"/>
              </a:ext>
            </a:extLst>
          </p:cNvPr>
          <p:cNvSpPr txBox="1"/>
          <p:nvPr/>
        </p:nvSpPr>
        <p:spPr>
          <a:xfrm>
            <a:off x="2061284" y="1411932"/>
            <a:ext cx="1512512" cy="61858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30">
            <a:extLst>
              <a:ext uri="{FF2B5EF4-FFF2-40B4-BE49-F238E27FC236}">
                <a16:creationId xmlns:a16="http://schemas.microsoft.com/office/drawing/2014/main" id="{10DBD1D0-05DC-4CC7-A5ED-5EACBFC1C84F}"/>
              </a:ext>
            </a:extLst>
          </p:cNvPr>
          <p:cNvSpPr/>
          <p:nvPr/>
        </p:nvSpPr>
        <p:spPr>
          <a:xfrm>
            <a:off x="1575778" y="966934"/>
            <a:ext cx="6734225" cy="1103913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7D3BB976-579E-4938-BDC3-2CA3E630A634}"/>
              </a:ext>
            </a:extLst>
          </p:cNvPr>
          <p:cNvSpPr txBox="1"/>
          <p:nvPr/>
        </p:nvSpPr>
        <p:spPr>
          <a:xfrm>
            <a:off x="1575778" y="1041495"/>
            <a:ext cx="6596621" cy="94996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собственника в ИОВО или ОМС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заявлением о принятии решения об установлении соответствия ВРИ классификатору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3083F511-3C52-406E-AEF1-69F38CE90B2E}"/>
              </a:ext>
            </a:extLst>
          </p:cNvPr>
          <p:cNvSpPr/>
          <p:nvPr/>
        </p:nvSpPr>
        <p:spPr>
          <a:xfrm>
            <a:off x="1458027" y="859838"/>
            <a:ext cx="466734" cy="389269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7A1E33-2E4C-4D47-81C4-30A3296BAC35}"/>
              </a:ext>
            </a:extLst>
          </p:cNvPr>
          <p:cNvSpPr txBox="1"/>
          <p:nvPr/>
        </p:nvSpPr>
        <p:spPr>
          <a:xfrm>
            <a:off x="1594902" y="869626"/>
            <a:ext cx="263013" cy="30004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30">
            <a:extLst>
              <a:ext uri="{FF2B5EF4-FFF2-40B4-BE49-F238E27FC236}">
                <a16:creationId xmlns:a16="http://schemas.microsoft.com/office/drawing/2014/main" id="{4E0441F0-5713-478B-97F9-AF5A8610C836}"/>
              </a:ext>
            </a:extLst>
          </p:cNvPr>
          <p:cNvSpPr/>
          <p:nvPr/>
        </p:nvSpPr>
        <p:spPr>
          <a:xfrm>
            <a:off x="893178" y="5126978"/>
            <a:ext cx="7927293" cy="1055631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C6CC1C-9C58-4028-A207-E82CD7C388ED}"/>
              </a:ext>
            </a:extLst>
          </p:cNvPr>
          <p:cNvSpPr txBox="1"/>
          <p:nvPr/>
        </p:nvSpPr>
        <p:spPr>
          <a:xfrm>
            <a:off x="957483" y="5181587"/>
            <a:ext cx="7798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Данное решение - </a:t>
            </a:r>
            <a:r>
              <a:rPr lang="ru-RU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 для внесения изменений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сведения ЕГРН о ВРИ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Кадастровая стоимость определяется на дату оценки (ретроспективно)</a:t>
            </a:r>
          </a:p>
        </p:txBody>
      </p:sp>
      <p:sp>
        <p:nvSpPr>
          <p:cNvPr id="16" name="object 30">
            <a:extLst>
              <a:ext uri="{FF2B5EF4-FFF2-40B4-BE49-F238E27FC236}">
                <a16:creationId xmlns:a16="http://schemas.microsoft.com/office/drawing/2014/main" id="{7F040A5D-BD75-43D8-BE09-1ED8D09FE6AD}"/>
              </a:ext>
            </a:extLst>
          </p:cNvPr>
          <p:cNvSpPr/>
          <p:nvPr/>
        </p:nvSpPr>
        <p:spPr>
          <a:xfrm>
            <a:off x="3491880" y="2483027"/>
            <a:ext cx="3672408" cy="957420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26269A-00C1-4C6C-BD11-2556916A1343}"/>
              </a:ext>
            </a:extLst>
          </p:cNvPr>
          <p:cNvSpPr txBox="1"/>
          <p:nvPr/>
        </p:nvSpPr>
        <p:spPr>
          <a:xfrm>
            <a:off x="3318098" y="2528163"/>
            <a:ext cx="3855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об установлении соответствия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между:</a:t>
            </a:r>
            <a:endParaRPr lang="ru-RU"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40">
            <a:extLst>
              <a:ext uri="{FF2B5EF4-FFF2-40B4-BE49-F238E27FC236}">
                <a16:creationId xmlns:a16="http://schemas.microsoft.com/office/drawing/2014/main" id="{1788F9E9-464F-4FD4-A239-9574A8AB42A8}"/>
              </a:ext>
            </a:extLst>
          </p:cNvPr>
          <p:cNvSpPr/>
          <p:nvPr/>
        </p:nvSpPr>
        <p:spPr>
          <a:xfrm rot="5400000">
            <a:off x="5331911" y="2112713"/>
            <a:ext cx="222249" cy="274076"/>
          </a:xfrm>
          <a:custGeom>
            <a:avLst/>
            <a:gdLst/>
            <a:ahLst/>
            <a:cxnLst/>
            <a:rect l="l" t="t" r="r" b="b"/>
            <a:pathLst>
              <a:path w="1149985" h="785495">
                <a:moveTo>
                  <a:pt x="687755" y="392747"/>
                </a:moveTo>
                <a:lnTo>
                  <a:pt x="295008" y="0"/>
                </a:lnTo>
                <a:lnTo>
                  <a:pt x="0" y="0"/>
                </a:lnTo>
                <a:lnTo>
                  <a:pt x="397738" y="392747"/>
                </a:lnTo>
                <a:lnTo>
                  <a:pt x="0" y="785482"/>
                </a:lnTo>
                <a:lnTo>
                  <a:pt x="295008" y="785482"/>
                </a:lnTo>
                <a:lnTo>
                  <a:pt x="687755" y="392747"/>
                </a:lnTo>
                <a:close/>
              </a:path>
              <a:path w="1149985" h="785495">
                <a:moveTo>
                  <a:pt x="1149489" y="392747"/>
                </a:moveTo>
                <a:lnTo>
                  <a:pt x="756754" y="0"/>
                </a:lnTo>
                <a:lnTo>
                  <a:pt x="461721" y="0"/>
                </a:lnTo>
                <a:lnTo>
                  <a:pt x="859485" y="392747"/>
                </a:lnTo>
                <a:lnTo>
                  <a:pt x="461721" y="785482"/>
                </a:lnTo>
                <a:lnTo>
                  <a:pt x="756754" y="785482"/>
                </a:lnTo>
                <a:lnTo>
                  <a:pt x="1149489" y="392747"/>
                </a:lnTo>
                <a:close/>
              </a:path>
            </a:pathLst>
          </a:custGeom>
          <a:solidFill>
            <a:srgbClr val="3D484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40">
            <a:extLst>
              <a:ext uri="{FF2B5EF4-FFF2-40B4-BE49-F238E27FC236}">
                <a16:creationId xmlns:a16="http://schemas.microsoft.com/office/drawing/2014/main" id="{62E93B5E-65E6-4604-9216-D5C1C05554B7}"/>
              </a:ext>
            </a:extLst>
          </p:cNvPr>
          <p:cNvSpPr/>
          <p:nvPr/>
        </p:nvSpPr>
        <p:spPr>
          <a:xfrm rot="5400000">
            <a:off x="5302830" y="4737281"/>
            <a:ext cx="222249" cy="274076"/>
          </a:xfrm>
          <a:custGeom>
            <a:avLst/>
            <a:gdLst/>
            <a:ahLst/>
            <a:cxnLst/>
            <a:rect l="l" t="t" r="r" b="b"/>
            <a:pathLst>
              <a:path w="1149985" h="785495">
                <a:moveTo>
                  <a:pt x="687755" y="392747"/>
                </a:moveTo>
                <a:lnTo>
                  <a:pt x="295008" y="0"/>
                </a:lnTo>
                <a:lnTo>
                  <a:pt x="0" y="0"/>
                </a:lnTo>
                <a:lnTo>
                  <a:pt x="397738" y="392747"/>
                </a:lnTo>
                <a:lnTo>
                  <a:pt x="0" y="785482"/>
                </a:lnTo>
                <a:lnTo>
                  <a:pt x="295008" y="785482"/>
                </a:lnTo>
                <a:lnTo>
                  <a:pt x="687755" y="392747"/>
                </a:lnTo>
                <a:close/>
              </a:path>
              <a:path w="1149985" h="785495">
                <a:moveTo>
                  <a:pt x="1149489" y="392747"/>
                </a:moveTo>
                <a:lnTo>
                  <a:pt x="756754" y="0"/>
                </a:lnTo>
                <a:lnTo>
                  <a:pt x="461721" y="0"/>
                </a:lnTo>
                <a:lnTo>
                  <a:pt x="859485" y="392747"/>
                </a:lnTo>
                <a:lnTo>
                  <a:pt x="461721" y="785482"/>
                </a:lnTo>
                <a:lnTo>
                  <a:pt x="756754" y="785482"/>
                </a:lnTo>
                <a:lnTo>
                  <a:pt x="1149489" y="392747"/>
                </a:lnTo>
                <a:close/>
              </a:path>
            </a:pathLst>
          </a:custGeom>
          <a:solidFill>
            <a:srgbClr val="3D484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30">
            <a:extLst>
              <a:ext uri="{FF2B5EF4-FFF2-40B4-BE49-F238E27FC236}">
                <a16:creationId xmlns:a16="http://schemas.microsoft.com/office/drawing/2014/main" id="{D2C9672E-529D-4B8F-B774-CD35226CE40F}"/>
              </a:ext>
            </a:extLst>
          </p:cNvPr>
          <p:cNvSpPr/>
          <p:nvPr/>
        </p:nvSpPr>
        <p:spPr>
          <a:xfrm>
            <a:off x="1483506" y="3843566"/>
            <a:ext cx="3631510" cy="774205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A99493-3730-4B2E-99D1-455677B7C4E8}"/>
              </a:ext>
            </a:extLst>
          </p:cNvPr>
          <p:cNvSpPr txBox="1"/>
          <p:nvPr/>
        </p:nvSpPr>
        <p:spPr>
          <a:xfrm>
            <a:off x="1520584" y="3903740"/>
            <a:ext cx="3631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разрешенным использованием, указанным в заявлении</a:t>
            </a:r>
          </a:p>
        </p:txBody>
      </p:sp>
      <p:sp>
        <p:nvSpPr>
          <p:cNvPr id="23" name="object 30">
            <a:extLst>
              <a:ext uri="{FF2B5EF4-FFF2-40B4-BE49-F238E27FC236}">
                <a16:creationId xmlns:a16="http://schemas.microsoft.com/office/drawing/2014/main" id="{975547D0-2642-41CE-91EB-A1FF15001C2F}"/>
              </a:ext>
            </a:extLst>
          </p:cNvPr>
          <p:cNvSpPr/>
          <p:nvPr/>
        </p:nvSpPr>
        <p:spPr>
          <a:xfrm>
            <a:off x="5687996" y="3843566"/>
            <a:ext cx="2819744" cy="774204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68D7A6-054A-408C-BCED-8911A95C4AF2}"/>
              </a:ext>
            </a:extLst>
          </p:cNvPr>
          <p:cNvSpPr txBox="1"/>
          <p:nvPr/>
        </p:nvSpPr>
        <p:spPr>
          <a:xfrm>
            <a:off x="5714832" y="3894833"/>
            <a:ext cx="2766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ВРИ, установленным классификатором ВРИ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6EA4EEB-EC56-4F77-BAE3-C959DE6F93C6}"/>
              </a:ext>
            </a:extLst>
          </p:cNvPr>
          <p:cNvSpPr/>
          <p:nvPr/>
        </p:nvSpPr>
        <p:spPr>
          <a:xfrm>
            <a:off x="5264467" y="4083023"/>
            <a:ext cx="274077" cy="33855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3366"/>
                </a:solidFill>
              </a:rPr>
              <a:t>И</a:t>
            </a:r>
          </a:p>
        </p:txBody>
      </p:sp>
      <p:sp>
        <p:nvSpPr>
          <p:cNvPr id="26" name="Облачко с текстом: прямоугольное 25">
            <a:extLst>
              <a:ext uri="{FF2B5EF4-FFF2-40B4-BE49-F238E27FC236}">
                <a16:creationId xmlns:a16="http://schemas.microsoft.com/office/drawing/2014/main" id="{B7FCAA7C-6808-43F3-A460-D8B743E94EDB}"/>
              </a:ext>
            </a:extLst>
          </p:cNvPr>
          <p:cNvSpPr/>
          <p:nvPr/>
        </p:nvSpPr>
        <p:spPr>
          <a:xfrm>
            <a:off x="1052272" y="2933812"/>
            <a:ext cx="2178935" cy="733129"/>
          </a:xfrm>
          <a:prstGeom prst="wedgeRectCallout">
            <a:avLst>
              <a:gd name="adj1" fmla="val 72789"/>
              <a:gd name="adj2" fmla="val -37596"/>
            </a:avLst>
          </a:prstGeom>
          <a:solidFill>
            <a:srgbClr val="F6F9F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1 месяца со дня поступления заявления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84F1D88-1C17-42D8-9F5C-E7B5A7C0F0DE}"/>
              </a:ext>
            </a:extLst>
          </p:cNvPr>
          <p:cNvSpPr/>
          <p:nvPr/>
        </p:nvSpPr>
        <p:spPr>
          <a:xfrm>
            <a:off x="288938" y="2082335"/>
            <a:ext cx="4283062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в соответствии ст. 34 Федерального закона от 23.06.2014 № 171-ФЗ «О внесении изменений в земельный кодекс Российского Федерации и отдельные законодательные акты»</a:t>
            </a:r>
          </a:p>
        </p:txBody>
      </p:sp>
    </p:spTree>
    <p:extLst>
      <p:ext uri="{BB962C8B-B14F-4D97-AF65-F5344CB8AC3E}">
        <p14:creationId xmlns:p14="http://schemas.microsoft.com/office/powerpoint/2010/main" val="92617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CD9145-F8E6-447F-B6DD-FA2BF9C573B9}"/>
              </a:ext>
            </a:extLst>
          </p:cNvPr>
          <p:cNvSpPr txBox="1"/>
          <p:nvPr/>
        </p:nvSpPr>
        <p:spPr>
          <a:xfrm>
            <a:off x="7380312" y="-22582"/>
            <a:ext cx="1336263" cy="451405"/>
          </a:xfrm>
          <a:prstGeom prst="rect">
            <a:avLst/>
          </a:prstGeom>
          <a:noFill/>
        </p:spPr>
        <p:txBody>
          <a:bodyPr lIns="91341" tIns="45668" rIns="91341" bIns="45668" anchor="ctr"/>
          <a:lstStyle>
            <a:defPPr>
              <a:defRPr lang="en-US"/>
            </a:defPPr>
            <a:lvl1pPr indent="359610" algn="just" fontAlgn="auto">
              <a:spcBef>
                <a:spcPts val="0"/>
              </a:spcBef>
              <a:spcAft>
                <a:spcPts val="0"/>
              </a:spcAft>
              <a:defRPr sz="1600" kern="0">
                <a:ln>
                  <a:solidFill>
                    <a:srgbClr val="C32D2E">
                      <a:lumMod val="75000"/>
                    </a:srgbClr>
                  </a:solidFill>
                </a:ln>
                <a:solidFill>
                  <a:prstClr val="black"/>
                </a:solidFill>
                <a:latin typeface="Arial" charset="0"/>
              </a:defRPr>
            </a:lvl1pPr>
            <a:lvl2pPr marL="453294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2pPr>
            <a:lvl3pPr marL="906587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3pPr>
            <a:lvl4pPr marL="1359879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4pPr>
            <a:lvl5pPr marL="1813173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5pPr>
            <a:lvl6pPr marL="2266455" defTabSz="906587">
              <a:defRPr>
                <a:latin typeface="Verdana" pitchFamily="34" charset="0"/>
                <a:cs typeface="Arial" charset="0"/>
              </a:defRPr>
            </a:lvl6pPr>
            <a:lvl7pPr marL="2719741" defTabSz="906587">
              <a:defRPr>
                <a:latin typeface="Verdana" pitchFamily="34" charset="0"/>
                <a:cs typeface="Arial" charset="0"/>
              </a:defRPr>
            </a:lvl7pPr>
            <a:lvl8pPr marL="3173028" defTabSz="906587">
              <a:defRPr>
                <a:latin typeface="Verdana" pitchFamily="34" charset="0"/>
                <a:cs typeface="Arial" charset="0"/>
              </a:defRPr>
            </a:lvl8pPr>
            <a:lvl9pPr marL="3626310" defTabSz="906587">
              <a:defRPr>
                <a:latin typeface="Verdana" pitchFamily="34" charset="0"/>
                <a:cs typeface="Arial" charset="0"/>
              </a:defRPr>
            </a:lvl9pPr>
          </a:lstStyle>
          <a:p>
            <a:pPr defTabSz="457200"/>
            <a:r>
              <a:rPr lang="ru-RU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Слайд 4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7792" y="744079"/>
            <a:ext cx="8587598" cy="11365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1D2B37B6-6749-4BE0-8DBE-F0D27EA9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03120"/>
            <a:ext cx="8093274" cy="507742"/>
          </a:xfrm>
        </p:spPr>
        <p:txBody>
          <a:bodyPr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Изменение ВРИ по решению собственника</a:t>
            </a:r>
          </a:p>
        </p:txBody>
      </p:sp>
      <p:sp>
        <p:nvSpPr>
          <p:cNvPr id="8" name="object 30">
            <a:extLst>
              <a:ext uri="{FF2B5EF4-FFF2-40B4-BE49-F238E27FC236}">
                <a16:creationId xmlns:a16="http://schemas.microsoft.com/office/drawing/2014/main" id="{10DBD1D0-05DC-4CC7-A5ED-5EACBFC1C84F}"/>
              </a:ext>
            </a:extLst>
          </p:cNvPr>
          <p:cNvSpPr/>
          <p:nvPr/>
        </p:nvSpPr>
        <p:spPr>
          <a:xfrm>
            <a:off x="1575779" y="966934"/>
            <a:ext cx="5968692" cy="780144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7D3BB976-579E-4938-BDC3-2CA3E630A634}"/>
              </a:ext>
            </a:extLst>
          </p:cNvPr>
          <p:cNvSpPr txBox="1"/>
          <p:nvPr/>
        </p:nvSpPr>
        <p:spPr>
          <a:xfrm>
            <a:off x="1458027" y="1026118"/>
            <a:ext cx="6227945" cy="6314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собственника в ППК «</a:t>
            </a:r>
            <a:r>
              <a:rPr lang="ru-RU" spc="-13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Роскадастр</a:t>
            </a: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заявлением об изменении ВРИ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3083F511-3C52-406E-AEF1-69F38CE90B2E}"/>
              </a:ext>
            </a:extLst>
          </p:cNvPr>
          <p:cNvSpPr/>
          <p:nvPr/>
        </p:nvSpPr>
        <p:spPr>
          <a:xfrm>
            <a:off x="1458027" y="859838"/>
            <a:ext cx="466734" cy="389269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7A1E33-2E4C-4D47-81C4-30A3296BAC35}"/>
              </a:ext>
            </a:extLst>
          </p:cNvPr>
          <p:cNvSpPr txBox="1"/>
          <p:nvPr/>
        </p:nvSpPr>
        <p:spPr>
          <a:xfrm>
            <a:off x="1594902" y="869626"/>
            <a:ext cx="263013" cy="30004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30">
            <a:extLst>
              <a:ext uri="{FF2B5EF4-FFF2-40B4-BE49-F238E27FC236}">
                <a16:creationId xmlns:a16="http://schemas.microsoft.com/office/drawing/2014/main" id="{4E0441F0-5713-478B-97F9-AF5A8610C836}"/>
              </a:ext>
            </a:extLst>
          </p:cNvPr>
          <p:cNvSpPr/>
          <p:nvPr/>
        </p:nvSpPr>
        <p:spPr>
          <a:xfrm>
            <a:off x="683568" y="5517060"/>
            <a:ext cx="7503130" cy="1020921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C6CC1C-9C58-4028-A207-E82CD7C388ED}"/>
              </a:ext>
            </a:extLst>
          </p:cNvPr>
          <p:cNvSpPr txBox="1"/>
          <p:nvPr/>
        </p:nvSpPr>
        <p:spPr>
          <a:xfrm>
            <a:off x="808792" y="5580136"/>
            <a:ext cx="7252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Дата, по состоянию на которую определена кадастровая стоимость - дата внесения измененной характеристики ВРИ земельного участка в сведения ЕГРН (не ретроспективно)</a:t>
            </a:r>
          </a:p>
        </p:txBody>
      </p:sp>
      <p:sp>
        <p:nvSpPr>
          <p:cNvPr id="16" name="object 30">
            <a:extLst>
              <a:ext uri="{FF2B5EF4-FFF2-40B4-BE49-F238E27FC236}">
                <a16:creationId xmlns:a16="http://schemas.microsoft.com/office/drawing/2014/main" id="{7F040A5D-BD75-43D8-BE09-1ED8D09FE6AD}"/>
              </a:ext>
            </a:extLst>
          </p:cNvPr>
          <p:cNvSpPr/>
          <p:nvPr/>
        </p:nvSpPr>
        <p:spPr>
          <a:xfrm>
            <a:off x="4093884" y="2243119"/>
            <a:ext cx="4269822" cy="661861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26269A-00C1-4C6C-BD11-2556916A1343}"/>
              </a:ext>
            </a:extLst>
          </p:cNvPr>
          <p:cNvSpPr txBox="1"/>
          <p:nvPr/>
        </p:nvSpPr>
        <p:spPr>
          <a:xfrm>
            <a:off x="4132167" y="2252877"/>
            <a:ext cx="4269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Роскадастр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направляет сведения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ГБУ ВО «ЦГКО ВО»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721B046-9995-4686-9818-E00416A0BB32}"/>
              </a:ext>
            </a:extLst>
          </p:cNvPr>
          <p:cNvSpPr/>
          <p:nvPr/>
        </p:nvSpPr>
        <p:spPr>
          <a:xfrm>
            <a:off x="851857" y="1754350"/>
            <a:ext cx="3154608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в соответствии с ч. 2 ст. 16 Федерального закона от 03.07.2016 № 237-ФЗ «О государственной кадастровой оценке»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4B938E7-6A64-4F0C-9E1D-A5E919A8CF2F}"/>
              </a:ext>
            </a:extLst>
          </p:cNvPr>
          <p:cNvSpPr/>
          <p:nvPr/>
        </p:nvSpPr>
        <p:spPr>
          <a:xfrm>
            <a:off x="809270" y="3013508"/>
            <a:ext cx="3337426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в соответствии с ч. 4, 7 ст. 16 Федерального закона от 03.07.2016 № 237-ФЗ «О государственной кадастровой оценке»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879E8CE-3B05-4738-BB4F-B85F2FF0A7C4}"/>
              </a:ext>
            </a:extLst>
          </p:cNvPr>
          <p:cNvSpPr/>
          <p:nvPr/>
        </p:nvSpPr>
        <p:spPr>
          <a:xfrm>
            <a:off x="808792" y="4175832"/>
            <a:ext cx="3168352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в соответствии с ч. 1 ст. 34 Федерального закона от 13.07.2015 N 218-ФЗ «О государственной регистрации недвижимости» </a:t>
            </a:r>
          </a:p>
        </p:txBody>
      </p:sp>
      <p:sp>
        <p:nvSpPr>
          <p:cNvPr id="23" name="object 30">
            <a:extLst>
              <a:ext uri="{FF2B5EF4-FFF2-40B4-BE49-F238E27FC236}">
                <a16:creationId xmlns:a16="http://schemas.microsoft.com/office/drawing/2014/main" id="{55D6F447-D21F-4011-84B8-1D470AC307CE}"/>
              </a:ext>
            </a:extLst>
          </p:cNvPr>
          <p:cNvSpPr/>
          <p:nvPr/>
        </p:nvSpPr>
        <p:spPr>
          <a:xfrm>
            <a:off x="4106398" y="3258783"/>
            <a:ext cx="4269823" cy="977728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C663B4-5FFC-4ACF-A019-4000BBBAD522}"/>
              </a:ext>
            </a:extLst>
          </p:cNvPr>
          <p:cNvSpPr txBox="1"/>
          <p:nvPr/>
        </p:nvSpPr>
        <p:spPr>
          <a:xfrm>
            <a:off x="4132167" y="3300939"/>
            <a:ext cx="4308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ВО «ЦГКО ВО» определяет кадастровую стоимость  и направляет сведения в ППК «</a:t>
            </a:r>
            <a:r>
              <a:rPr lang="ru-RU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Роскадастр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26" name="object 30">
            <a:extLst>
              <a:ext uri="{FF2B5EF4-FFF2-40B4-BE49-F238E27FC236}">
                <a16:creationId xmlns:a16="http://schemas.microsoft.com/office/drawing/2014/main" id="{4073441B-2B89-40CF-9FB3-1C4C6CF9AE97}"/>
              </a:ext>
            </a:extLst>
          </p:cNvPr>
          <p:cNvSpPr/>
          <p:nvPr/>
        </p:nvSpPr>
        <p:spPr>
          <a:xfrm>
            <a:off x="4100628" y="4572181"/>
            <a:ext cx="4269822" cy="634534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5AC39F-32F9-43E6-9109-E98D82984031}"/>
              </a:ext>
            </a:extLst>
          </p:cNvPr>
          <p:cNvSpPr txBox="1"/>
          <p:nvPr/>
        </p:nvSpPr>
        <p:spPr>
          <a:xfrm>
            <a:off x="4146696" y="4572181"/>
            <a:ext cx="4308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Роскадастр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вносит кадастровую стоимость в сведения ЕГРН</a:t>
            </a:r>
          </a:p>
        </p:txBody>
      </p:sp>
      <p:sp>
        <p:nvSpPr>
          <p:cNvPr id="28" name="object 40">
            <a:extLst>
              <a:ext uri="{FF2B5EF4-FFF2-40B4-BE49-F238E27FC236}">
                <a16:creationId xmlns:a16="http://schemas.microsoft.com/office/drawing/2014/main" id="{4782EF0F-5DF3-4F9B-91B9-901575EDFEDF}"/>
              </a:ext>
            </a:extLst>
          </p:cNvPr>
          <p:cNvSpPr/>
          <p:nvPr/>
        </p:nvSpPr>
        <p:spPr>
          <a:xfrm rot="5400000">
            <a:off x="5640769" y="1862431"/>
            <a:ext cx="222249" cy="274076"/>
          </a:xfrm>
          <a:custGeom>
            <a:avLst/>
            <a:gdLst/>
            <a:ahLst/>
            <a:cxnLst/>
            <a:rect l="l" t="t" r="r" b="b"/>
            <a:pathLst>
              <a:path w="1149985" h="785495">
                <a:moveTo>
                  <a:pt x="687755" y="392747"/>
                </a:moveTo>
                <a:lnTo>
                  <a:pt x="295008" y="0"/>
                </a:lnTo>
                <a:lnTo>
                  <a:pt x="0" y="0"/>
                </a:lnTo>
                <a:lnTo>
                  <a:pt x="397738" y="392747"/>
                </a:lnTo>
                <a:lnTo>
                  <a:pt x="0" y="785482"/>
                </a:lnTo>
                <a:lnTo>
                  <a:pt x="295008" y="785482"/>
                </a:lnTo>
                <a:lnTo>
                  <a:pt x="687755" y="392747"/>
                </a:lnTo>
                <a:close/>
              </a:path>
              <a:path w="1149985" h="785495">
                <a:moveTo>
                  <a:pt x="1149489" y="392747"/>
                </a:moveTo>
                <a:lnTo>
                  <a:pt x="756754" y="0"/>
                </a:lnTo>
                <a:lnTo>
                  <a:pt x="461721" y="0"/>
                </a:lnTo>
                <a:lnTo>
                  <a:pt x="859485" y="392747"/>
                </a:lnTo>
                <a:lnTo>
                  <a:pt x="461721" y="785482"/>
                </a:lnTo>
                <a:lnTo>
                  <a:pt x="756754" y="785482"/>
                </a:lnTo>
                <a:lnTo>
                  <a:pt x="1149489" y="392747"/>
                </a:lnTo>
                <a:close/>
              </a:path>
            </a:pathLst>
          </a:custGeom>
          <a:solidFill>
            <a:srgbClr val="3D484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40">
            <a:extLst>
              <a:ext uri="{FF2B5EF4-FFF2-40B4-BE49-F238E27FC236}">
                <a16:creationId xmlns:a16="http://schemas.microsoft.com/office/drawing/2014/main" id="{4043B82B-D0E2-4740-8272-28A53328936D}"/>
              </a:ext>
            </a:extLst>
          </p:cNvPr>
          <p:cNvSpPr/>
          <p:nvPr/>
        </p:nvSpPr>
        <p:spPr>
          <a:xfrm rot="5400000">
            <a:off x="5640769" y="2949935"/>
            <a:ext cx="222249" cy="274076"/>
          </a:xfrm>
          <a:custGeom>
            <a:avLst/>
            <a:gdLst/>
            <a:ahLst/>
            <a:cxnLst/>
            <a:rect l="l" t="t" r="r" b="b"/>
            <a:pathLst>
              <a:path w="1149985" h="785495">
                <a:moveTo>
                  <a:pt x="687755" y="392747"/>
                </a:moveTo>
                <a:lnTo>
                  <a:pt x="295008" y="0"/>
                </a:lnTo>
                <a:lnTo>
                  <a:pt x="0" y="0"/>
                </a:lnTo>
                <a:lnTo>
                  <a:pt x="397738" y="392747"/>
                </a:lnTo>
                <a:lnTo>
                  <a:pt x="0" y="785482"/>
                </a:lnTo>
                <a:lnTo>
                  <a:pt x="295008" y="785482"/>
                </a:lnTo>
                <a:lnTo>
                  <a:pt x="687755" y="392747"/>
                </a:lnTo>
                <a:close/>
              </a:path>
              <a:path w="1149985" h="785495">
                <a:moveTo>
                  <a:pt x="1149489" y="392747"/>
                </a:moveTo>
                <a:lnTo>
                  <a:pt x="756754" y="0"/>
                </a:lnTo>
                <a:lnTo>
                  <a:pt x="461721" y="0"/>
                </a:lnTo>
                <a:lnTo>
                  <a:pt x="859485" y="392747"/>
                </a:lnTo>
                <a:lnTo>
                  <a:pt x="461721" y="785482"/>
                </a:lnTo>
                <a:lnTo>
                  <a:pt x="756754" y="785482"/>
                </a:lnTo>
                <a:lnTo>
                  <a:pt x="1149489" y="392747"/>
                </a:lnTo>
                <a:close/>
              </a:path>
            </a:pathLst>
          </a:custGeom>
          <a:solidFill>
            <a:srgbClr val="3D484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40">
            <a:extLst>
              <a:ext uri="{FF2B5EF4-FFF2-40B4-BE49-F238E27FC236}">
                <a16:creationId xmlns:a16="http://schemas.microsoft.com/office/drawing/2014/main" id="{A437979F-102E-4A03-B6CD-181FEB90911C}"/>
              </a:ext>
            </a:extLst>
          </p:cNvPr>
          <p:cNvSpPr/>
          <p:nvPr/>
        </p:nvSpPr>
        <p:spPr>
          <a:xfrm rot="5400000">
            <a:off x="5640769" y="4274655"/>
            <a:ext cx="222249" cy="274076"/>
          </a:xfrm>
          <a:custGeom>
            <a:avLst/>
            <a:gdLst/>
            <a:ahLst/>
            <a:cxnLst/>
            <a:rect l="l" t="t" r="r" b="b"/>
            <a:pathLst>
              <a:path w="1149985" h="785495">
                <a:moveTo>
                  <a:pt x="687755" y="392747"/>
                </a:moveTo>
                <a:lnTo>
                  <a:pt x="295008" y="0"/>
                </a:lnTo>
                <a:lnTo>
                  <a:pt x="0" y="0"/>
                </a:lnTo>
                <a:lnTo>
                  <a:pt x="397738" y="392747"/>
                </a:lnTo>
                <a:lnTo>
                  <a:pt x="0" y="785482"/>
                </a:lnTo>
                <a:lnTo>
                  <a:pt x="295008" y="785482"/>
                </a:lnTo>
                <a:lnTo>
                  <a:pt x="687755" y="392747"/>
                </a:lnTo>
                <a:close/>
              </a:path>
              <a:path w="1149985" h="785495">
                <a:moveTo>
                  <a:pt x="1149489" y="392747"/>
                </a:moveTo>
                <a:lnTo>
                  <a:pt x="756754" y="0"/>
                </a:lnTo>
                <a:lnTo>
                  <a:pt x="461721" y="0"/>
                </a:lnTo>
                <a:lnTo>
                  <a:pt x="859485" y="392747"/>
                </a:lnTo>
                <a:lnTo>
                  <a:pt x="461721" y="785482"/>
                </a:lnTo>
                <a:lnTo>
                  <a:pt x="756754" y="785482"/>
                </a:lnTo>
                <a:lnTo>
                  <a:pt x="1149489" y="392747"/>
                </a:lnTo>
                <a:close/>
              </a:path>
            </a:pathLst>
          </a:custGeom>
          <a:solidFill>
            <a:srgbClr val="3D484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Облачко с текстом: прямоугольное 30">
            <a:extLst>
              <a:ext uri="{FF2B5EF4-FFF2-40B4-BE49-F238E27FC236}">
                <a16:creationId xmlns:a16="http://schemas.microsoft.com/office/drawing/2014/main" id="{7E7DFD19-FCCE-4B5D-B696-7BC2B10C2170}"/>
              </a:ext>
            </a:extLst>
          </p:cNvPr>
          <p:cNvSpPr/>
          <p:nvPr/>
        </p:nvSpPr>
        <p:spPr>
          <a:xfrm>
            <a:off x="851857" y="2358968"/>
            <a:ext cx="2784039" cy="661861"/>
          </a:xfrm>
          <a:prstGeom prst="wedgeRectCallout">
            <a:avLst>
              <a:gd name="adj1" fmla="val 68890"/>
              <a:gd name="adj2" fmla="val -43710"/>
            </a:avLst>
          </a:prstGeom>
          <a:solidFill>
            <a:srgbClr val="F6F9F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3 рабочих дней со дня внесения сведений в ЕГРН</a:t>
            </a:r>
          </a:p>
        </p:txBody>
      </p:sp>
      <p:sp>
        <p:nvSpPr>
          <p:cNvPr id="32" name="Облачко с текстом: прямоугольное 31">
            <a:extLst>
              <a:ext uri="{FF2B5EF4-FFF2-40B4-BE49-F238E27FC236}">
                <a16:creationId xmlns:a16="http://schemas.microsoft.com/office/drawing/2014/main" id="{D1DE17CC-676B-468F-AE66-5A8746E2ED9B}"/>
              </a:ext>
            </a:extLst>
          </p:cNvPr>
          <p:cNvSpPr/>
          <p:nvPr/>
        </p:nvSpPr>
        <p:spPr>
          <a:xfrm>
            <a:off x="857628" y="3567926"/>
            <a:ext cx="2790747" cy="409529"/>
          </a:xfrm>
          <a:prstGeom prst="wedgeRectCallout">
            <a:avLst>
              <a:gd name="adj1" fmla="val 68248"/>
              <a:gd name="adj2" fmla="val -65600"/>
            </a:avLst>
          </a:prstGeom>
          <a:solidFill>
            <a:srgbClr val="F6F9F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13 рабочих дней</a:t>
            </a:r>
          </a:p>
        </p:txBody>
      </p:sp>
      <p:sp>
        <p:nvSpPr>
          <p:cNvPr id="33" name="Облачко с текстом: прямоугольное 32">
            <a:extLst>
              <a:ext uri="{FF2B5EF4-FFF2-40B4-BE49-F238E27FC236}">
                <a16:creationId xmlns:a16="http://schemas.microsoft.com/office/drawing/2014/main" id="{776F8AFA-0A1D-4929-8186-1FC092895CC9}"/>
              </a:ext>
            </a:extLst>
          </p:cNvPr>
          <p:cNvSpPr/>
          <p:nvPr/>
        </p:nvSpPr>
        <p:spPr>
          <a:xfrm>
            <a:off x="851857" y="4775328"/>
            <a:ext cx="2790747" cy="409529"/>
          </a:xfrm>
          <a:prstGeom prst="wedgeRectCallout">
            <a:avLst>
              <a:gd name="adj1" fmla="val 68248"/>
              <a:gd name="adj2" fmla="val -65600"/>
            </a:avLst>
          </a:prstGeom>
          <a:solidFill>
            <a:srgbClr val="F6F9F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4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позднее 15 рабочих дней</a:t>
            </a:r>
          </a:p>
        </p:txBody>
      </p:sp>
      <p:sp>
        <p:nvSpPr>
          <p:cNvPr id="35" name="Облачко с текстом: прямоугольное 34">
            <a:extLst>
              <a:ext uri="{FF2B5EF4-FFF2-40B4-BE49-F238E27FC236}">
                <a16:creationId xmlns:a16="http://schemas.microsoft.com/office/drawing/2014/main" id="{D30E01BF-C542-4926-8DC3-89FE27891832}"/>
              </a:ext>
            </a:extLst>
          </p:cNvPr>
          <p:cNvSpPr/>
          <p:nvPr/>
        </p:nvSpPr>
        <p:spPr>
          <a:xfrm>
            <a:off x="6532587" y="1458693"/>
            <a:ext cx="2362803" cy="735893"/>
          </a:xfrm>
          <a:prstGeom prst="wedgeRectCallout">
            <a:avLst>
              <a:gd name="adj1" fmla="val -39245"/>
              <a:gd name="adj2" fmla="val -64180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rgbClr val="003366"/>
                </a:solidFill>
              </a:rPr>
              <a:t>в соответствии со ст. 33 Федерального закона от 13.07.2015 N 218-ФЗ «О государственной регистрации недвижимости» </a:t>
            </a:r>
          </a:p>
        </p:txBody>
      </p:sp>
    </p:spTree>
    <p:extLst>
      <p:ext uri="{BB962C8B-B14F-4D97-AF65-F5344CB8AC3E}">
        <p14:creationId xmlns:p14="http://schemas.microsoft.com/office/powerpoint/2010/main" val="8600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CD9145-F8E6-447F-B6DD-FA2BF9C573B9}"/>
              </a:ext>
            </a:extLst>
          </p:cNvPr>
          <p:cNvSpPr txBox="1"/>
          <p:nvPr/>
        </p:nvSpPr>
        <p:spPr>
          <a:xfrm>
            <a:off x="7380312" y="-22582"/>
            <a:ext cx="1336263" cy="451405"/>
          </a:xfrm>
          <a:prstGeom prst="rect">
            <a:avLst/>
          </a:prstGeom>
          <a:noFill/>
        </p:spPr>
        <p:txBody>
          <a:bodyPr lIns="91341" tIns="45668" rIns="91341" bIns="45668" anchor="ctr"/>
          <a:lstStyle>
            <a:defPPr>
              <a:defRPr lang="en-US"/>
            </a:defPPr>
            <a:lvl1pPr indent="359610" algn="just" fontAlgn="auto">
              <a:spcBef>
                <a:spcPts val="0"/>
              </a:spcBef>
              <a:spcAft>
                <a:spcPts val="0"/>
              </a:spcAft>
              <a:defRPr sz="1600" kern="0">
                <a:ln>
                  <a:solidFill>
                    <a:srgbClr val="C32D2E">
                      <a:lumMod val="75000"/>
                    </a:srgbClr>
                  </a:solidFill>
                </a:ln>
                <a:solidFill>
                  <a:prstClr val="black"/>
                </a:solidFill>
                <a:latin typeface="Arial" charset="0"/>
              </a:defRPr>
            </a:lvl1pPr>
            <a:lvl2pPr marL="453294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2pPr>
            <a:lvl3pPr marL="906587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3pPr>
            <a:lvl4pPr marL="1359879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4pPr>
            <a:lvl5pPr marL="1813173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5pPr>
            <a:lvl6pPr marL="2266455" defTabSz="906587">
              <a:defRPr>
                <a:latin typeface="Verdana" pitchFamily="34" charset="0"/>
                <a:cs typeface="Arial" charset="0"/>
              </a:defRPr>
            </a:lvl6pPr>
            <a:lvl7pPr marL="2719741" defTabSz="906587">
              <a:defRPr>
                <a:latin typeface="Verdana" pitchFamily="34" charset="0"/>
                <a:cs typeface="Arial" charset="0"/>
              </a:defRPr>
            </a:lvl7pPr>
            <a:lvl8pPr marL="3173028" defTabSz="906587">
              <a:defRPr>
                <a:latin typeface="Verdana" pitchFamily="34" charset="0"/>
                <a:cs typeface="Arial" charset="0"/>
              </a:defRPr>
            </a:lvl8pPr>
            <a:lvl9pPr marL="3626310" defTabSz="906587">
              <a:defRPr>
                <a:latin typeface="Verdana" pitchFamily="34" charset="0"/>
                <a:cs typeface="Arial" charset="0"/>
              </a:defRPr>
            </a:lvl9pPr>
          </a:lstStyle>
          <a:p>
            <a:pPr defTabSz="457200"/>
            <a:r>
              <a:rPr lang="ru-RU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Слайд 5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7792" y="744079"/>
            <a:ext cx="8587598" cy="11365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1D2B37B6-6749-4BE0-8DBE-F0D27EA9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03120"/>
            <a:ext cx="8093274" cy="507742"/>
          </a:xfrm>
        </p:spPr>
        <p:txBody>
          <a:bodyPr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Исправление ошибки, допущенной при определении </a:t>
            </a:r>
            <a:b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кадастровой стоимости</a:t>
            </a: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222AC75C-64D2-4338-BDCF-203ED9251FDD}"/>
              </a:ext>
            </a:extLst>
          </p:cNvPr>
          <p:cNvSpPr txBox="1"/>
          <p:nvPr/>
        </p:nvSpPr>
        <p:spPr>
          <a:xfrm>
            <a:off x="1688470" y="1389572"/>
            <a:ext cx="1512512" cy="61858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30">
            <a:extLst>
              <a:ext uri="{FF2B5EF4-FFF2-40B4-BE49-F238E27FC236}">
                <a16:creationId xmlns:a16="http://schemas.microsoft.com/office/drawing/2014/main" id="{10DBD1D0-05DC-4CC7-A5ED-5EACBFC1C84F}"/>
              </a:ext>
            </a:extLst>
          </p:cNvPr>
          <p:cNvSpPr/>
          <p:nvPr/>
        </p:nvSpPr>
        <p:spPr>
          <a:xfrm>
            <a:off x="1202964" y="944573"/>
            <a:ext cx="7215058" cy="1111529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7D3BB976-579E-4938-BDC3-2CA3E630A634}"/>
              </a:ext>
            </a:extLst>
          </p:cNvPr>
          <p:cNvSpPr txBox="1"/>
          <p:nvPr/>
        </p:nvSpPr>
        <p:spPr>
          <a:xfrm>
            <a:off x="1527381" y="990973"/>
            <a:ext cx="6677884" cy="94996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собственника или иного заинтересованного лица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ГБУ ВО «ЦГКО ВО» с заявлением об исправлении ошибки, допущенной при определении кадастровой стоимости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3083F511-3C52-406E-AEF1-69F38CE90B2E}"/>
              </a:ext>
            </a:extLst>
          </p:cNvPr>
          <p:cNvSpPr/>
          <p:nvPr/>
        </p:nvSpPr>
        <p:spPr>
          <a:xfrm>
            <a:off x="1085213" y="837478"/>
            <a:ext cx="466734" cy="389269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7A1E33-2E4C-4D47-81C4-30A3296BAC35}"/>
              </a:ext>
            </a:extLst>
          </p:cNvPr>
          <p:cNvSpPr txBox="1"/>
          <p:nvPr/>
        </p:nvSpPr>
        <p:spPr>
          <a:xfrm>
            <a:off x="1222088" y="847266"/>
            <a:ext cx="263013" cy="30004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6E4F3F7-74C6-43DA-B83E-9C5FEFB003A6}"/>
              </a:ext>
            </a:extLst>
          </p:cNvPr>
          <p:cNvSpPr/>
          <p:nvPr/>
        </p:nvSpPr>
        <p:spPr>
          <a:xfrm>
            <a:off x="864203" y="5834883"/>
            <a:ext cx="7408583" cy="6473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6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заявлению об исправлении ошибок приведены на сайте ГБУ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6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(https://cgko-vrn.ru/valuation/order_for_correct)</a:t>
            </a:r>
          </a:p>
        </p:txBody>
      </p:sp>
      <p:sp>
        <p:nvSpPr>
          <p:cNvPr id="14" name="object 30">
            <a:extLst>
              <a:ext uri="{FF2B5EF4-FFF2-40B4-BE49-F238E27FC236}">
                <a16:creationId xmlns:a16="http://schemas.microsoft.com/office/drawing/2014/main" id="{4E0441F0-5713-478B-97F9-AF5A8610C836}"/>
              </a:ext>
            </a:extLst>
          </p:cNvPr>
          <p:cNvSpPr/>
          <p:nvPr/>
        </p:nvSpPr>
        <p:spPr>
          <a:xfrm>
            <a:off x="397790" y="2672126"/>
            <a:ext cx="8393375" cy="3162757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C6CC1C-9C58-4028-A207-E82CD7C388ED}"/>
              </a:ext>
            </a:extLst>
          </p:cNvPr>
          <p:cNvSpPr txBox="1"/>
          <p:nvPr/>
        </p:nvSpPr>
        <p:spPr>
          <a:xfrm>
            <a:off x="551905" y="2660761"/>
            <a:ext cx="8372375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</a:t>
            </a:r>
            <a:r>
              <a:rPr lang="ru-RU" sz="16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исправления ошибки</a:t>
            </a:r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возможно предоставить один из следующих документов: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решение ИОВО (или ОМС) об установлении соответствия разрешенного использования Классификатору</a:t>
            </a:r>
          </a:p>
          <a:p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письмо от ИОВО (или ОМС) с указанием зоны, установленной в соответствии с ПЗЗ*, а также с указанием 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предполагаемое соответствие установленного ВРИ видам разрешенного использования, определенным ПЗЗ в данной зоне</a:t>
            </a:r>
          </a:p>
          <a:p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 случае уведомления ИОВО (ОМС) о мотивированном отказе в установлении соответствия ВРИ Классификатору - иные  документы, подтверждающие ВРИ, соответствующий фактическому использованию и не противоречащие сведениям, содержащимся в ЕГРН</a:t>
            </a:r>
          </a:p>
          <a:p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Кадастровая стоимость определяется на дату оценки (ретроспективно)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721B046-9995-4686-9818-E00416A0BB32}"/>
              </a:ext>
            </a:extLst>
          </p:cNvPr>
          <p:cNvSpPr/>
          <p:nvPr/>
        </p:nvSpPr>
        <p:spPr>
          <a:xfrm>
            <a:off x="534520" y="2067467"/>
            <a:ext cx="2525926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в соответствии со ст. 21 Федерального закона от 03.07.2016 № 237-ФЗ «О государственной кадастровой оценке»</a:t>
            </a:r>
          </a:p>
        </p:txBody>
      </p:sp>
      <p:sp>
        <p:nvSpPr>
          <p:cNvPr id="2" name="Облачко с текстом: прямоугольное 1">
            <a:extLst>
              <a:ext uri="{FF2B5EF4-FFF2-40B4-BE49-F238E27FC236}">
                <a16:creationId xmlns:a16="http://schemas.microsoft.com/office/drawing/2014/main" id="{216FAE8A-C277-480B-B1BD-2C77775DBB73}"/>
              </a:ext>
            </a:extLst>
          </p:cNvPr>
          <p:cNvSpPr/>
          <p:nvPr/>
        </p:nvSpPr>
        <p:spPr>
          <a:xfrm>
            <a:off x="3164634" y="2083601"/>
            <a:ext cx="5626531" cy="516206"/>
          </a:xfrm>
          <a:prstGeom prst="wedgeRectCallout">
            <a:avLst>
              <a:gd name="adj1" fmla="val -48575"/>
              <a:gd name="adj2" fmla="val -79962"/>
            </a:avLst>
          </a:prstGeom>
          <a:solidFill>
            <a:srgbClr val="F6F9F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3366"/>
                </a:solidFill>
              </a:rPr>
              <a:t>в случае, если</a:t>
            </a:r>
            <a:r>
              <a:rPr lang="en-US" sz="1400" dirty="0">
                <a:solidFill>
                  <a:srgbClr val="003366"/>
                </a:solidFill>
              </a:rPr>
              <a:t> </a:t>
            </a:r>
            <a:r>
              <a:rPr lang="ru-RU" sz="1400" dirty="0">
                <a:solidFill>
                  <a:srgbClr val="003366"/>
                </a:solidFill>
              </a:rPr>
              <a:t>в ходе ГКО ЗУ в отношении объекта оценки произведена ошибочная сегментация, не соответствующая ВРИ объекта оценки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D978B83-2C72-47AD-A3DC-4416E463879C}"/>
              </a:ext>
            </a:extLst>
          </p:cNvPr>
          <p:cNvSpPr/>
          <p:nvPr/>
        </p:nvSpPr>
        <p:spPr>
          <a:xfrm>
            <a:off x="72881" y="6524075"/>
            <a:ext cx="3128058" cy="2616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*ПЗЗ - Правила землепользования и застройки</a:t>
            </a:r>
          </a:p>
        </p:txBody>
      </p:sp>
    </p:spTree>
    <p:extLst>
      <p:ext uri="{BB962C8B-B14F-4D97-AF65-F5344CB8AC3E}">
        <p14:creationId xmlns:p14="http://schemas.microsoft.com/office/powerpoint/2010/main" val="74544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CD9145-F8E6-447F-B6DD-FA2BF9C573B9}"/>
              </a:ext>
            </a:extLst>
          </p:cNvPr>
          <p:cNvSpPr txBox="1"/>
          <p:nvPr/>
        </p:nvSpPr>
        <p:spPr>
          <a:xfrm>
            <a:off x="7380312" y="-22582"/>
            <a:ext cx="1336263" cy="451405"/>
          </a:xfrm>
          <a:prstGeom prst="rect">
            <a:avLst/>
          </a:prstGeom>
          <a:noFill/>
        </p:spPr>
        <p:txBody>
          <a:bodyPr lIns="91341" tIns="45668" rIns="91341" bIns="45668" anchor="ctr"/>
          <a:lstStyle>
            <a:defPPr>
              <a:defRPr lang="en-US"/>
            </a:defPPr>
            <a:lvl1pPr indent="359610" algn="just" fontAlgn="auto">
              <a:spcBef>
                <a:spcPts val="0"/>
              </a:spcBef>
              <a:spcAft>
                <a:spcPts val="0"/>
              </a:spcAft>
              <a:defRPr sz="1600" kern="0">
                <a:ln>
                  <a:solidFill>
                    <a:srgbClr val="C32D2E">
                      <a:lumMod val="75000"/>
                    </a:srgbClr>
                  </a:solidFill>
                </a:ln>
                <a:solidFill>
                  <a:prstClr val="black"/>
                </a:solidFill>
                <a:latin typeface="Arial" charset="0"/>
              </a:defRPr>
            </a:lvl1pPr>
            <a:lvl2pPr marL="453294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2pPr>
            <a:lvl3pPr marL="906587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3pPr>
            <a:lvl4pPr marL="1359879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4pPr>
            <a:lvl5pPr marL="1813173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5pPr>
            <a:lvl6pPr marL="2266455" defTabSz="906587">
              <a:defRPr>
                <a:latin typeface="Verdana" pitchFamily="34" charset="0"/>
                <a:cs typeface="Arial" charset="0"/>
              </a:defRPr>
            </a:lvl6pPr>
            <a:lvl7pPr marL="2719741" defTabSz="906587">
              <a:defRPr>
                <a:latin typeface="Verdana" pitchFamily="34" charset="0"/>
                <a:cs typeface="Arial" charset="0"/>
              </a:defRPr>
            </a:lvl7pPr>
            <a:lvl8pPr marL="3173028" defTabSz="906587">
              <a:defRPr>
                <a:latin typeface="Verdana" pitchFamily="34" charset="0"/>
                <a:cs typeface="Arial" charset="0"/>
              </a:defRPr>
            </a:lvl8pPr>
            <a:lvl9pPr marL="3626310" defTabSz="906587">
              <a:defRPr>
                <a:latin typeface="Verdana" pitchFamily="34" charset="0"/>
                <a:cs typeface="Arial" charset="0"/>
              </a:defRPr>
            </a:lvl9pPr>
          </a:lstStyle>
          <a:p>
            <a:pPr defTabSz="457200"/>
            <a:r>
              <a:rPr lang="ru-RU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Слайд 6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7792" y="744079"/>
            <a:ext cx="8587598" cy="11365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1D2B37B6-6749-4BE0-8DBE-F0D27EA9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03120"/>
            <a:ext cx="8093274" cy="507742"/>
          </a:xfrm>
        </p:spPr>
        <p:txBody>
          <a:bodyPr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Оспаривание в комиссии по рассмотрению споров </a:t>
            </a:r>
            <a:b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о результатах определения кадастровой стоимости</a:t>
            </a: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222AC75C-64D2-4338-BDCF-203ED9251FDD}"/>
              </a:ext>
            </a:extLst>
          </p:cNvPr>
          <p:cNvSpPr txBox="1"/>
          <p:nvPr/>
        </p:nvSpPr>
        <p:spPr>
          <a:xfrm>
            <a:off x="1777892" y="1400360"/>
            <a:ext cx="1512512" cy="61858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30">
            <a:extLst>
              <a:ext uri="{FF2B5EF4-FFF2-40B4-BE49-F238E27FC236}">
                <a16:creationId xmlns:a16="http://schemas.microsoft.com/office/drawing/2014/main" id="{10DBD1D0-05DC-4CC7-A5ED-5EACBFC1C84F}"/>
              </a:ext>
            </a:extLst>
          </p:cNvPr>
          <p:cNvSpPr/>
          <p:nvPr/>
        </p:nvSpPr>
        <p:spPr>
          <a:xfrm>
            <a:off x="1292386" y="955360"/>
            <a:ext cx="6697008" cy="1465528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7D3BB976-579E-4938-BDC3-2CA3E630A634}"/>
              </a:ext>
            </a:extLst>
          </p:cNvPr>
          <p:cNvSpPr txBox="1"/>
          <p:nvPr/>
        </p:nvSpPr>
        <p:spPr>
          <a:xfrm>
            <a:off x="1537106" y="1031949"/>
            <a:ext cx="6227945" cy="126851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собственника или иного заинтересованного лица в ДИЗО с рыночным отчетом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комиссию по рассмотрению споров о результатах определения кадастровой стоимости 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3083F511-3C52-406E-AEF1-69F38CE90B2E}"/>
              </a:ext>
            </a:extLst>
          </p:cNvPr>
          <p:cNvSpPr/>
          <p:nvPr/>
        </p:nvSpPr>
        <p:spPr>
          <a:xfrm>
            <a:off x="1079290" y="854738"/>
            <a:ext cx="466734" cy="389269"/>
          </a:xfrm>
          <a:custGeom>
            <a:avLst/>
            <a:gdLst/>
            <a:ahLst/>
            <a:cxnLst/>
            <a:rect l="l" t="t" r="r" b="b"/>
            <a:pathLst>
              <a:path w="12669519" h="2721610">
                <a:moveTo>
                  <a:pt x="12300996" y="2721361"/>
                </a:moveTo>
                <a:lnTo>
                  <a:pt x="367898" y="2721361"/>
                </a:lnTo>
                <a:lnTo>
                  <a:pt x="321841" y="2718481"/>
                </a:lnTo>
                <a:lnTo>
                  <a:pt x="277466" y="2710074"/>
                </a:lnTo>
                <a:lnTo>
                  <a:pt x="235120" y="2696489"/>
                </a:lnTo>
                <a:lnTo>
                  <a:pt x="195153" y="2678075"/>
                </a:lnTo>
                <a:lnTo>
                  <a:pt x="157913" y="2655182"/>
                </a:lnTo>
                <a:lnTo>
                  <a:pt x="123749" y="2628159"/>
                </a:lnTo>
                <a:lnTo>
                  <a:pt x="93009" y="2597355"/>
                </a:lnTo>
                <a:lnTo>
                  <a:pt x="66042" y="2563120"/>
                </a:lnTo>
                <a:lnTo>
                  <a:pt x="43196" y="2525803"/>
                </a:lnTo>
                <a:lnTo>
                  <a:pt x="24820" y="2485753"/>
                </a:lnTo>
                <a:lnTo>
                  <a:pt x="11263" y="2443320"/>
                </a:lnTo>
                <a:lnTo>
                  <a:pt x="2874" y="2398853"/>
                </a:lnTo>
                <a:lnTo>
                  <a:pt x="0" y="2352700"/>
                </a:lnTo>
                <a:lnTo>
                  <a:pt x="0" y="368660"/>
                </a:lnTo>
                <a:lnTo>
                  <a:pt x="2874" y="322508"/>
                </a:lnTo>
                <a:lnTo>
                  <a:pt x="11263" y="278040"/>
                </a:lnTo>
                <a:lnTo>
                  <a:pt x="24820" y="235607"/>
                </a:lnTo>
                <a:lnTo>
                  <a:pt x="43196" y="195557"/>
                </a:lnTo>
                <a:lnTo>
                  <a:pt x="66042" y="158240"/>
                </a:lnTo>
                <a:lnTo>
                  <a:pt x="93009" y="124005"/>
                </a:lnTo>
                <a:lnTo>
                  <a:pt x="123749" y="93201"/>
                </a:lnTo>
                <a:lnTo>
                  <a:pt x="157913" y="66178"/>
                </a:lnTo>
                <a:lnTo>
                  <a:pt x="195153" y="43286"/>
                </a:lnTo>
                <a:lnTo>
                  <a:pt x="235120" y="24872"/>
                </a:lnTo>
                <a:lnTo>
                  <a:pt x="277466" y="11287"/>
                </a:lnTo>
                <a:lnTo>
                  <a:pt x="321841" y="2880"/>
                </a:lnTo>
                <a:lnTo>
                  <a:pt x="367898" y="0"/>
                </a:lnTo>
                <a:lnTo>
                  <a:pt x="12300996" y="0"/>
                </a:lnTo>
                <a:lnTo>
                  <a:pt x="12347053" y="2880"/>
                </a:lnTo>
                <a:lnTo>
                  <a:pt x="12391428" y="11287"/>
                </a:lnTo>
                <a:lnTo>
                  <a:pt x="12433774" y="24872"/>
                </a:lnTo>
                <a:lnTo>
                  <a:pt x="12473741" y="43286"/>
                </a:lnTo>
                <a:lnTo>
                  <a:pt x="12510981" y="66178"/>
                </a:lnTo>
                <a:lnTo>
                  <a:pt x="12545145" y="93201"/>
                </a:lnTo>
                <a:lnTo>
                  <a:pt x="12575885" y="124005"/>
                </a:lnTo>
                <a:lnTo>
                  <a:pt x="12602852" y="158240"/>
                </a:lnTo>
                <a:lnTo>
                  <a:pt x="12625698" y="195557"/>
                </a:lnTo>
                <a:lnTo>
                  <a:pt x="12644074" y="235607"/>
                </a:lnTo>
                <a:lnTo>
                  <a:pt x="12657631" y="278040"/>
                </a:lnTo>
                <a:lnTo>
                  <a:pt x="12666020" y="322508"/>
                </a:lnTo>
                <a:lnTo>
                  <a:pt x="12668895" y="368660"/>
                </a:lnTo>
                <a:lnTo>
                  <a:pt x="12668895" y="2352700"/>
                </a:lnTo>
                <a:lnTo>
                  <a:pt x="12666020" y="2398853"/>
                </a:lnTo>
                <a:lnTo>
                  <a:pt x="12657631" y="2443320"/>
                </a:lnTo>
                <a:lnTo>
                  <a:pt x="12644074" y="2485753"/>
                </a:lnTo>
                <a:lnTo>
                  <a:pt x="12625698" y="2525803"/>
                </a:lnTo>
                <a:lnTo>
                  <a:pt x="12602852" y="2563120"/>
                </a:lnTo>
                <a:lnTo>
                  <a:pt x="12575885" y="2597355"/>
                </a:lnTo>
                <a:lnTo>
                  <a:pt x="12545145" y="2628159"/>
                </a:lnTo>
                <a:lnTo>
                  <a:pt x="12510981" y="2655182"/>
                </a:lnTo>
                <a:lnTo>
                  <a:pt x="12473741" y="2678075"/>
                </a:lnTo>
                <a:lnTo>
                  <a:pt x="12433774" y="2696489"/>
                </a:lnTo>
                <a:lnTo>
                  <a:pt x="12391428" y="2710074"/>
                </a:lnTo>
                <a:lnTo>
                  <a:pt x="12347053" y="2718481"/>
                </a:lnTo>
                <a:lnTo>
                  <a:pt x="12300996" y="2721361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7A1E33-2E4C-4D47-81C4-30A3296BAC35}"/>
              </a:ext>
            </a:extLst>
          </p:cNvPr>
          <p:cNvSpPr txBox="1"/>
          <p:nvPr/>
        </p:nvSpPr>
        <p:spPr>
          <a:xfrm>
            <a:off x="1216165" y="864526"/>
            <a:ext cx="263013" cy="30004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4999"/>
              </a:lnSpc>
              <a:spcBef>
                <a:spcPts val="67"/>
              </a:spcBef>
            </a:pPr>
            <a:r>
              <a:rPr lang="ru-RU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6E4F3F7-74C6-43DA-B83E-9C5FEFB003A6}"/>
              </a:ext>
            </a:extLst>
          </p:cNvPr>
          <p:cNvSpPr/>
          <p:nvPr/>
        </p:nvSpPr>
        <p:spPr>
          <a:xfrm>
            <a:off x="769606" y="4847443"/>
            <a:ext cx="7859387" cy="930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6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Подробная информация о работе комиссии по рассмотрению споров </a:t>
            </a:r>
          </a:p>
          <a:p>
            <a:pPr marL="8467" marR="3387" algn="ctr">
              <a:lnSpc>
                <a:spcPct val="114999"/>
              </a:lnSpc>
              <a:spcBef>
                <a:spcPts val="67"/>
              </a:spcBef>
            </a:pPr>
            <a:r>
              <a:rPr lang="ru-RU" sz="1600" spc="-13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результатах определения кадастровой стоимости при ДИЗО приведена на сайте ГБУ (https://cgko-vrn.ru/valuation/committee)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721B046-9995-4686-9818-E00416A0BB32}"/>
              </a:ext>
            </a:extLst>
          </p:cNvPr>
          <p:cNvSpPr/>
          <p:nvPr/>
        </p:nvSpPr>
        <p:spPr>
          <a:xfrm>
            <a:off x="741549" y="2572232"/>
            <a:ext cx="2952328" cy="6001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в соответствии со ст. 22 Федерального закона от 03.07.2016 № 237-ФЗ «О государственной кадастровой оценке»</a:t>
            </a:r>
          </a:p>
        </p:txBody>
      </p:sp>
      <p:sp>
        <p:nvSpPr>
          <p:cNvPr id="2" name="Облачко с текстом: прямоугольное 1">
            <a:extLst>
              <a:ext uri="{FF2B5EF4-FFF2-40B4-BE49-F238E27FC236}">
                <a16:creationId xmlns:a16="http://schemas.microsoft.com/office/drawing/2014/main" id="{216FAE8A-C277-480B-B1BD-2C77775DBB73}"/>
              </a:ext>
            </a:extLst>
          </p:cNvPr>
          <p:cNvSpPr/>
          <p:nvPr/>
        </p:nvSpPr>
        <p:spPr>
          <a:xfrm>
            <a:off x="3996257" y="2619520"/>
            <a:ext cx="4295039" cy="1211118"/>
          </a:xfrm>
          <a:prstGeom prst="wedgeRectCallout">
            <a:avLst>
              <a:gd name="adj1" fmla="val -59138"/>
              <a:gd name="adj2" fmla="val -74227"/>
            </a:avLst>
          </a:prstGeom>
          <a:solidFill>
            <a:srgbClr val="F6F9F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3366"/>
                </a:solidFill>
              </a:rPr>
              <a:t>в случае, если в ходе ГКО ЗУ</a:t>
            </a:r>
          </a:p>
          <a:p>
            <a:pPr algn="ctr"/>
            <a:r>
              <a:rPr lang="ru-RU" sz="1400" dirty="0">
                <a:solidFill>
                  <a:srgbClr val="003366"/>
                </a:solidFill>
              </a:rPr>
              <a:t>в отношении объекта произведена сегментация, </a:t>
            </a:r>
          </a:p>
          <a:p>
            <a:pPr algn="ctr"/>
            <a:r>
              <a:rPr lang="ru-RU" sz="1400" dirty="0">
                <a:solidFill>
                  <a:srgbClr val="003366"/>
                </a:solidFill>
              </a:rPr>
              <a:t>соответствующая ВРИ объекта оценки, </a:t>
            </a:r>
          </a:p>
          <a:p>
            <a:pPr algn="ctr"/>
            <a:r>
              <a:rPr lang="ru-RU" sz="1400" dirty="0">
                <a:solidFill>
                  <a:srgbClr val="003366"/>
                </a:solidFill>
              </a:rPr>
              <a:t>но определенная кадастровая стоимость </a:t>
            </a:r>
          </a:p>
          <a:p>
            <a:pPr algn="ctr"/>
            <a:r>
              <a:rPr lang="ru-RU" sz="1400" dirty="0">
                <a:solidFill>
                  <a:srgbClr val="003366"/>
                </a:solidFill>
              </a:rPr>
              <a:t>существенно выше рыночной</a:t>
            </a:r>
          </a:p>
        </p:txBody>
      </p:sp>
      <p:sp>
        <p:nvSpPr>
          <p:cNvPr id="14" name="object 30">
            <a:extLst>
              <a:ext uri="{FF2B5EF4-FFF2-40B4-BE49-F238E27FC236}">
                <a16:creationId xmlns:a16="http://schemas.microsoft.com/office/drawing/2014/main" id="{E2483D5F-A9CB-4EF9-B89A-014CAFEF33FA}"/>
              </a:ext>
            </a:extLst>
          </p:cNvPr>
          <p:cNvSpPr/>
          <p:nvPr/>
        </p:nvSpPr>
        <p:spPr>
          <a:xfrm>
            <a:off x="724781" y="4049195"/>
            <a:ext cx="7927293" cy="447405"/>
          </a:xfrm>
          <a:custGeom>
            <a:avLst/>
            <a:gdLst/>
            <a:ahLst/>
            <a:cxnLst/>
            <a:rect l="l" t="t" r="r" b="b"/>
            <a:pathLst>
              <a:path w="3604895" h="3183890">
                <a:moveTo>
                  <a:pt x="3420830" y="3183318"/>
                </a:moveTo>
                <a:lnTo>
                  <a:pt x="183915" y="3183318"/>
                </a:lnTo>
                <a:lnTo>
                  <a:pt x="135104" y="3176717"/>
                </a:lnTo>
                <a:lnTo>
                  <a:pt x="91193" y="3158099"/>
                </a:lnTo>
                <a:lnTo>
                  <a:pt x="53954" y="3129241"/>
                </a:lnTo>
                <a:lnTo>
                  <a:pt x="25161" y="3091919"/>
                </a:lnTo>
                <a:lnTo>
                  <a:pt x="6585" y="3047908"/>
                </a:lnTo>
                <a:lnTo>
                  <a:pt x="0" y="2998987"/>
                </a:lnTo>
                <a:lnTo>
                  <a:pt x="0" y="184330"/>
                </a:lnTo>
                <a:lnTo>
                  <a:pt x="6585" y="135409"/>
                </a:lnTo>
                <a:lnTo>
                  <a:pt x="25161" y="91399"/>
                </a:lnTo>
                <a:lnTo>
                  <a:pt x="53954" y="54076"/>
                </a:lnTo>
                <a:lnTo>
                  <a:pt x="91193" y="25218"/>
                </a:lnTo>
                <a:lnTo>
                  <a:pt x="135104" y="6600"/>
                </a:lnTo>
                <a:lnTo>
                  <a:pt x="183915" y="0"/>
                </a:lnTo>
                <a:lnTo>
                  <a:pt x="3420830" y="0"/>
                </a:lnTo>
                <a:lnTo>
                  <a:pt x="3469642" y="6600"/>
                </a:lnTo>
                <a:lnTo>
                  <a:pt x="3513553" y="25218"/>
                </a:lnTo>
                <a:lnTo>
                  <a:pt x="3550791" y="54076"/>
                </a:lnTo>
                <a:lnTo>
                  <a:pt x="3579584" y="91399"/>
                </a:lnTo>
                <a:lnTo>
                  <a:pt x="3598160" y="135409"/>
                </a:lnTo>
                <a:lnTo>
                  <a:pt x="3604746" y="184330"/>
                </a:lnTo>
                <a:lnTo>
                  <a:pt x="3604746" y="2998987"/>
                </a:lnTo>
                <a:lnTo>
                  <a:pt x="3598160" y="3047908"/>
                </a:lnTo>
                <a:lnTo>
                  <a:pt x="3579584" y="3091919"/>
                </a:lnTo>
                <a:lnTo>
                  <a:pt x="3550791" y="3129241"/>
                </a:lnTo>
                <a:lnTo>
                  <a:pt x="3513553" y="3158099"/>
                </a:lnTo>
                <a:lnTo>
                  <a:pt x="3469642" y="3176717"/>
                </a:lnTo>
                <a:lnTo>
                  <a:pt x="3420830" y="3183318"/>
                </a:lnTo>
                <a:close/>
              </a:path>
            </a:pathLst>
          </a:custGeom>
          <a:solidFill>
            <a:srgbClr val="A8C5E0"/>
          </a:solidFill>
          <a:effectLst>
            <a:outerShdw blurRad="50800" dist="50800" dir="5400000" algn="ctr" rotWithShape="0">
              <a:srgbClr val="000000">
                <a:alpha val="45000"/>
              </a:srgbClr>
            </a:outerShdw>
          </a:effectLst>
        </p:spPr>
        <p:txBody>
          <a:bodyPr wrap="square" lIns="0" tIns="0" rIns="0" bIns="0" rtlCol="0"/>
          <a:lstStyle/>
          <a:p>
            <a:endParaRPr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AE47AF-9972-499A-9D62-1EFC9EE38DE9}"/>
              </a:ext>
            </a:extLst>
          </p:cNvPr>
          <p:cNvSpPr txBox="1"/>
          <p:nvPr/>
        </p:nvSpPr>
        <p:spPr>
          <a:xfrm>
            <a:off x="741549" y="4049195"/>
            <a:ext cx="779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Кадастровая стоимость определяется на дату оценки (ретроспективно)</a:t>
            </a:r>
          </a:p>
        </p:txBody>
      </p:sp>
    </p:spTree>
    <p:extLst>
      <p:ext uri="{BB962C8B-B14F-4D97-AF65-F5344CB8AC3E}">
        <p14:creationId xmlns:p14="http://schemas.microsoft.com/office/powerpoint/2010/main" val="78034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CD9145-F8E6-447F-B6DD-FA2BF9C573B9}"/>
              </a:ext>
            </a:extLst>
          </p:cNvPr>
          <p:cNvSpPr txBox="1"/>
          <p:nvPr/>
        </p:nvSpPr>
        <p:spPr>
          <a:xfrm>
            <a:off x="7164288" y="-16677"/>
            <a:ext cx="2016224" cy="451405"/>
          </a:xfrm>
          <a:prstGeom prst="rect">
            <a:avLst/>
          </a:prstGeom>
          <a:noFill/>
        </p:spPr>
        <p:txBody>
          <a:bodyPr lIns="91341" tIns="45668" rIns="91341" bIns="45668" anchor="ctr"/>
          <a:lstStyle>
            <a:defPPr>
              <a:defRPr lang="en-US"/>
            </a:defPPr>
            <a:lvl1pPr indent="359610" algn="just" fontAlgn="auto">
              <a:spcBef>
                <a:spcPts val="0"/>
              </a:spcBef>
              <a:spcAft>
                <a:spcPts val="0"/>
              </a:spcAft>
              <a:defRPr sz="1600" kern="0">
                <a:ln>
                  <a:solidFill>
                    <a:srgbClr val="C32D2E">
                      <a:lumMod val="75000"/>
                    </a:srgbClr>
                  </a:solidFill>
                </a:ln>
                <a:solidFill>
                  <a:prstClr val="black"/>
                </a:solidFill>
                <a:latin typeface="Arial" charset="0"/>
              </a:defRPr>
            </a:lvl1pPr>
            <a:lvl2pPr marL="453294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2pPr>
            <a:lvl3pPr marL="906587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3pPr>
            <a:lvl4pPr marL="1359879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4pPr>
            <a:lvl5pPr marL="1813173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5pPr>
            <a:lvl6pPr marL="2266455" defTabSz="906587">
              <a:defRPr>
                <a:latin typeface="Verdana" pitchFamily="34" charset="0"/>
                <a:cs typeface="Arial" charset="0"/>
              </a:defRPr>
            </a:lvl6pPr>
            <a:lvl7pPr marL="2719741" defTabSz="906587">
              <a:defRPr>
                <a:latin typeface="Verdana" pitchFamily="34" charset="0"/>
                <a:cs typeface="Arial" charset="0"/>
              </a:defRPr>
            </a:lvl7pPr>
            <a:lvl8pPr marL="3173028" defTabSz="906587">
              <a:defRPr>
                <a:latin typeface="Verdana" pitchFamily="34" charset="0"/>
                <a:cs typeface="Arial" charset="0"/>
              </a:defRPr>
            </a:lvl8pPr>
            <a:lvl9pPr marL="3626310" defTabSz="906587">
              <a:defRPr>
                <a:latin typeface="Verdana" pitchFamily="34" charset="0"/>
                <a:cs typeface="Arial" charset="0"/>
              </a:defRPr>
            </a:lvl9pPr>
          </a:lstStyle>
          <a:p>
            <a:pPr defTabSz="457200"/>
            <a:r>
              <a:rPr lang="ru-RU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Приложение 1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EB68739-E687-4B0B-B35E-EE1549AE8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55973"/>
              </p:ext>
            </p:extLst>
          </p:nvPr>
        </p:nvGraphicFramePr>
        <p:xfrm>
          <a:off x="215516" y="339229"/>
          <a:ext cx="8712968" cy="650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4762">
                  <a:extLst>
                    <a:ext uri="{9D8B030D-6E8A-4147-A177-3AD203B41FA5}">
                      <a16:colId xmlns:a16="http://schemas.microsoft.com/office/drawing/2014/main" val="2149183031"/>
                    </a:ext>
                  </a:extLst>
                </a:gridCol>
                <a:gridCol w="741169">
                  <a:extLst>
                    <a:ext uri="{9D8B030D-6E8A-4147-A177-3AD203B41FA5}">
                      <a16:colId xmlns:a16="http://schemas.microsoft.com/office/drawing/2014/main" val="974306881"/>
                    </a:ext>
                  </a:extLst>
                </a:gridCol>
                <a:gridCol w="815286">
                  <a:extLst>
                    <a:ext uri="{9D8B030D-6E8A-4147-A177-3AD203B41FA5}">
                      <a16:colId xmlns:a16="http://schemas.microsoft.com/office/drawing/2014/main" val="2456993730"/>
                    </a:ext>
                  </a:extLst>
                </a:gridCol>
                <a:gridCol w="1111751">
                  <a:extLst>
                    <a:ext uri="{9D8B030D-6E8A-4147-A177-3AD203B41FA5}">
                      <a16:colId xmlns:a16="http://schemas.microsoft.com/office/drawing/2014/main" val="1276568209"/>
                    </a:ext>
                  </a:extLst>
                </a:gridCol>
              </a:tblGrid>
              <a:tr h="5233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Наименование вида использования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</a:rPr>
                        <a:t>Код расчета вида использования</a:t>
                      </a:r>
                      <a:endParaRPr lang="ru-RU" sz="7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</a:rPr>
                        <a:t>Код ВРИ в соответствии с Классификатором</a:t>
                      </a:r>
                      <a:endParaRPr lang="ru-RU" sz="7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Диапазон УПКС в соответствии с отчетом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№ 1-2022 от 22.09.2022 об итогах ГКО ЗУ, руб./м2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779084372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 СЕГМЕНТ "Сельскохозяйственное использование"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>
                    <a:solidFill>
                      <a:srgbClr val="A8C5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b="1" dirty="0">
                          <a:solidFill>
                            <a:srgbClr val="003366"/>
                          </a:solidFill>
                          <a:effectLst/>
                        </a:rPr>
                        <a:t>01:000</a:t>
                      </a:r>
                      <a:endParaRPr lang="ru-RU" sz="7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b="1" dirty="0">
                          <a:solidFill>
                            <a:srgbClr val="003366"/>
                          </a:solidFill>
                          <a:effectLst/>
                        </a:rPr>
                        <a:t>1.0</a:t>
                      </a:r>
                      <a:endParaRPr lang="ru-RU" sz="7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b="1" dirty="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999936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Растениеводство в целом. Включает коды расчета вида использования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01.020</a:t>
                      </a: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 -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01.060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1.1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491852818"/>
                  </a:ext>
                </a:extLst>
              </a:tr>
              <a:tr h="1672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Выращивание зерновых, бобовых, кормовых, технических, масличных, эфиромасличных и иных сельскохозяйственных культур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01:020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1259696561"/>
                  </a:ext>
                </a:extLst>
              </a:tr>
              <a:tr h="283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Овощеводство в целом, связанное с производством картофеля, листовых, плодовых, луковичных и бахчевых сельскохозяйственных культур, в том числе с использованием теплиц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01:030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1.3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529740799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Овощеводство в открытом грунте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01:031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1.3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865938996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Овощеводство тепличное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01:032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1.3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393357155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Выращивание тонизирующих, лекарственных, цветочных культур в целом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01:040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1.4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4132699309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Выращивание тонизирующих, лекарственных, цветочных культур. Травы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01:041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1.4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399621367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Выращивание тонизирующих, лекарственных, цветочных культур. Кустарники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01:042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1.4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120749690"/>
                  </a:ext>
                </a:extLst>
              </a:tr>
              <a:tr h="1496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Садоводство в целом, связанное с выращиванием многолетних плодовых и ягодных культур, винограда и иных многолетних культур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01:050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1.5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3408183968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Садоводство плодовое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01:051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1.5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1134198048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chemeClr val="bg1"/>
                          </a:solidFill>
                          <a:effectLst/>
                        </a:rPr>
                        <a:t>Садоводство ягодно-кустарниковое</a:t>
                      </a:r>
                      <a:endParaRPr lang="ru-RU" sz="75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01:052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1.5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618380354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Садоводство. Виноградники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01:053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1.5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757794681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Садоводство. Ягодники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01:054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1.5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1085433557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Выращивание льна и конопли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01:060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1.6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566903636"/>
                  </a:ext>
                </a:extLst>
              </a:tr>
              <a:tr h="5233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Животноводство в целом, связанное с производством продукции животноводства, в том числе сенокошение, выпас сельскохозяйственных животных, разведение племенных животных, производство и использование племенной продукции (материала), размещение зданий, сооружений, используемых для содержания и разведения сельскохозяйственных животных, производства, хранения и первичной переработки сельскохозяйственной продукции. Включает коды расчета вида использования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5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01.080</a:t>
                      </a: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 -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6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01.086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01:070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1.7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117441120"/>
                  </a:ext>
                </a:extLst>
              </a:tr>
              <a:tr h="283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Скотоводство. Хозяйственная деятельность, связанная с разведением сельскохозяйственных животных (крупного рогатого скота, овец, коз, лошадей, верблюдов, оленей)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01:080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1.8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034558763"/>
                  </a:ext>
                </a:extLst>
              </a:tr>
              <a:tr h="1672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Скотоводство. Сенокошение, выпас, производство кормов, за исключением кодов расчета вида использования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7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01.082</a:t>
                      </a: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 -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8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01.084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01:081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1.8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305940753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Скотоводство. Оленеводство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01:082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1.8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827583577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Скотоводство. Овцеводство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01:083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1.8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738687980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Скотоводство. Коневодство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01:084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1.8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1008718566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Скотоводство молочное. Выращивание скота для получения молочной продукции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01:085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1.8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3900132813"/>
                  </a:ext>
                </a:extLst>
              </a:tr>
              <a:tr h="283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Скотоводство мясное, за исключением кодов расчета вида использования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7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01:082</a:t>
                      </a: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 -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8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01:084</a:t>
                      </a: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. Выращивание скота для получения мясной продукции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01:086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1.8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1608996330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Пчеловодство в целом. Разведение, содержание и использование пчел и иных полезных насекомых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01:120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1.12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867374798"/>
                  </a:ext>
                </a:extLst>
              </a:tr>
              <a:tr h="283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Пчеловодство. Размещение ульев, иных объектов и оборудования, необходимого для пчеловодства и разведения иных полезных насекомых, за исключением кода расчета вида использования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9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01:122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01:121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1.12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895755569"/>
                  </a:ext>
                </a:extLst>
              </a:tr>
              <a:tr h="283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Рыбоводство в целом. Разведение и (или) содержание, выращивание объектов рыбоводства (аквакультуры), за исключением кода расчета вида использования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10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01:132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01:130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1.13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7-20</a:t>
                      </a: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734457015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Рыбоводство. Водные объекты, предназначенные для рыбоводства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01:131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1.13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7-20</a:t>
                      </a: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68132924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Научное обеспечение сельского хозяйства в целом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01:140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1.14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341478417"/>
                  </a:ext>
                </a:extLst>
              </a:tr>
              <a:tr h="162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Научное обеспечение сельского хозяйства. Растениеводство. Выращивание опытных образцов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01:141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1.14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1102429630"/>
                  </a:ext>
                </a:extLst>
              </a:tr>
              <a:tr h="1672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Научное обеспечение сельского хозяйства. Животноводство. Сенокошение, выпас, производство кормов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01:142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1.14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72" marR="15072" marT="24795" marB="247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</a:p>
                  </a:txBody>
                  <a:tcPr marL="15072" marR="15072" marT="24795" marB="24795"/>
                </a:tc>
                <a:extLst>
                  <a:ext uri="{0D108BD9-81ED-4DB2-BD59-A6C34878D82A}">
                    <a16:rowId xmlns:a16="http://schemas.microsoft.com/office/drawing/2014/main" val="2252501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055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CD9145-F8E6-447F-B6DD-FA2BF9C573B9}"/>
              </a:ext>
            </a:extLst>
          </p:cNvPr>
          <p:cNvSpPr txBox="1"/>
          <p:nvPr/>
        </p:nvSpPr>
        <p:spPr>
          <a:xfrm>
            <a:off x="7199784" y="-22582"/>
            <a:ext cx="1944216" cy="451405"/>
          </a:xfrm>
          <a:prstGeom prst="rect">
            <a:avLst/>
          </a:prstGeom>
          <a:noFill/>
        </p:spPr>
        <p:txBody>
          <a:bodyPr lIns="91341" tIns="45668" rIns="91341" bIns="45668" anchor="ctr"/>
          <a:lstStyle>
            <a:defPPr>
              <a:defRPr lang="en-US"/>
            </a:defPPr>
            <a:lvl1pPr indent="359610" algn="just" fontAlgn="auto">
              <a:spcBef>
                <a:spcPts val="0"/>
              </a:spcBef>
              <a:spcAft>
                <a:spcPts val="0"/>
              </a:spcAft>
              <a:defRPr sz="1600" kern="0">
                <a:ln>
                  <a:solidFill>
                    <a:srgbClr val="C32D2E">
                      <a:lumMod val="75000"/>
                    </a:srgbClr>
                  </a:solidFill>
                </a:ln>
                <a:solidFill>
                  <a:prstClr val="black"/>
                </a:solidFill>
                <a:latin typeface="Arial" charset="0"/>
              </a:defRPr>
            </a:lvl1pPr>
            <a:lvl2pPr marL="453294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2pPr>
            <a:lvl3pPr marL="906587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3pPr>
            <a:lvl4pPr marL="1359879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4pPr>
            <a:lvl5pPr marL="1813173"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  <a:cs typeface="Arial" charset="0"/>
              </a:defRPr>
            </a:lvl5pPr>
            <a:lvl6pPr marL="2266455" defTabSz="906587">
              <a:defRPr>
                <a:latin typeface="Verdana" pitchFamily="34" charset="0"/>
                <a:cs typeface="Arial" charset="0"/>
              </a:defRPr>
            </a:lvl6pPr>
            <a:lvl7pPr marL="2719741" defTabSz="906587">
              <a:defRPr>
                <a:latin typeface="Verdana" pitchFamily="34" charset="0"/>
                <a:cs typeface="Arial" charset="0"/>
              </a:defRPr>
            </a:lvl7pPr>
            <a:lvl8pPr marL="3173028" defTabSz="906587">
              <a:defRPr>
                <a:latin typeface="Verdana" pitchFamily="34" charset="0"/>
                <a:cs typeface="Arial" charset="0"/>
              </a:defRPr>
            </a:lvl8pPr>
            <a:lvl9pPr marL="3626310" defTabSz="906587">
              <a:defRPr>
                <a:latin typeface="Verdana" pitchFamily="34" charset="0"/>
                <a:cs typeface="Arial" charset="0"/>
              </a:defRPr>
            </a:lvl9pPr>
          </a:lstStyle>
          <a:p>
            <a:pPr defTabSz="457200"/>
            <a:r>
              <a:rPr lang="ru-RU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Приложение 1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EF26EFD-A4C2-417A-8D49-EA27CF4FD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519970"/>
              </p:ext>
            </p:extLst>
          </p:nvPr>
        </p:nvGraphicFramePr>
        <p:xfrm>
          <a:off x="236480" y="1916832"/>
          <a:ext cx="8640960" cy="4812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5680">
                  <a:extLst>
                    <a:ext uri="{9D8B030D-6E8A-4147-A177-3AD203B41FA5}">
                      <a16:colId xmlns:a16="http://schemas.microsoft.com/office/drawing/2014/main" val="420967257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153764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40845513"/>
                    </a:ext>
                  </a:extLst>
                </a:gridCol>
                <a:gridCol w="1281104">
                  <a:extLst>
                    <a:ext uri="{9D8B030D-6E8A-4147-A177-3AD203B41FA5}">
                      <a16:colId xmlns:a16="http://schemas.microsoft.com/office/drawing/2014/main" val="1219769234"/>
                    </a:ext>
                  </a:extLst>
                </a:gridCol>
              </a:tblGrid>
              <a:tr h="156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6. СЕГМЕНТ "Производственная деятельность"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A8C5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06:000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A8C5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6.0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A8C5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 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>
                    <a:solidFill>
                      <a:srgbClr val="A8C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74405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Скотоводство. Размещение зданий, сооружений, используемых для содержания и разведения скота, хранения кормов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01:087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1.8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882100471"/>
                  </a:ext>
                </a:extLst>
              </a:tr>
              <a:tr h="15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Скотоводство. Размещение зданий, сооружений, используемых для переработки продукции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01:088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1.8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939187851"/>
                  </a:ext>
                </a:extLst>
              </a:tr>
              <a:tr h="15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Звероводство в целом. Разведение в неволе ценных пушных зверей.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01:090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1.9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2556458926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Звероводство. Размещение зданий, сооружений, используемых для содержания и разведения животных, хранения кормов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01:091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1.9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1303691150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Звероводство. Размещение зданий, сооружений, используемых для производства, хранения и первичной переработки продукции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01:092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1.9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2716511204"/>
                  </a:ext>
                </a:extLst>
              </a:tr>
              <a:tr h="15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Птицеводство в целом. Разведение домашних пород птиц, в том числе водоплавающих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01:100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3176995671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Птицеводство. Размещение зданий, сооружений, используемых для содержания и разведения животных, хранения кормов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01:101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413939344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Птицеводство. Размещение зданий, сооружений, используемых для производства, хранения и первичной переработки продукции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01:102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1.10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3163699674"/>
                  </a:ext>
                </a:extLst>
              </a:tr>
              <a:tr h="15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Свиноводство в целом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01:110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2108755091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Свиноводство. Размещение зданий, сооружений, используемых для содержания и разведения животных, хранения кормов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01:111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3831717595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Свиноводство. Размещение зданий, сооружений, используемых для производства, хранения и первичной переработки продукции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01:112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2800713772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Пчеловодство. Размещение сооружений, используемых для хранения и первичной переработки продукции пчеловодства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01:122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1.12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3422935665"/>
                  </a:ext>
                </a:extLst>
              </a:tr>
              <a:tr h="3386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Рыбоводство. Размещение зданий, сооружений, оборудования, необходимых для осуществления рыбоводства (аквакультуры), зданий и сооружений, используемых для хранения и первичной переработки продукции рыбоводства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01:132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1.13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20-100</a:t>
                      </a:r>
                    </a:p>
                  </a:txBody>
                  <a:tcPr marL="21946" marR="21946" marT="36105" marB="36105"/>
                </a:tc>
                <a:extLst>
                  <a:ext uri="{0D108BD9-81ED-4DB2-BD59-A6C34878D82A}">
                    <a16:rowId xmlns:a16="http://schemas.microsoft.com/office/drawing/2014/main" val="3561809149"/>
                  </a:ext>
                </a:extLst>
              </a:tr>
              <a:tr h="3386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Хранение и переработка сельскохозяйственной продукции. Размещение зданий, сооружений, используемых для производства, хранения, первичной и глубокой переработки сельскохозяйственной продукции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214F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01:150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1.15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100-2500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741196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Питомники. Размещение сооружений, необходимых для выращивания и реализации продукции, указанной в коде расчета вида использования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01:171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214F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01:172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A8C5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1.17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A8C5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100-2500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>
                    <a:solidFill>
                      <a:srgbClr val="A8C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88396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Обеспечение сельскохозяйственного производства в целом. Включает коды расчета вида использования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01:181</a:t>
                      </a: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ru-RU" sz="750" u="none" strike="noStrike" dirty="0">
                          <a:solidFill>
                            <a:schemeClr val="bg1"/>
                          </a:solidFill>
                          <a:effectLst/>
                          <a:hlinkClick r:id="rId5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01:182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214F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01:180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1.18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100-2500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243934"/>
                  </a:ext>
                </a:extLst>
              </a:tr>
              <a:tr h="24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Обеспечение сельскохозяйственного производства. Размещение машинно-транспортных и ремонтных станций, ангаров и гаражей для сельскохозяйственной техники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214F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01:181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A8C5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1.18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A8C5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100-2500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1946" marR="21946" marT="36105" marB="36105">
                    <a:solidFill>
                      <a:srgbClr val="A8C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60884"/>
                  </a:ext>
                </a:extLst>
              </a:tr>
              <a:tr h="3386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chemeClr val="bg1"/>
                          </a:solidFill>
                          <a:effectLst/>
                        </a:rPr>
                        <a:t>Обеспечение сельскохозяйственного производства. Размещение водонапорных башен, трансформаторных станций и иного технического оборудования, используемого для ведения сельского хозяйства</a:t>
                      </a:r>
                      <a:endParaRPr lang="ru-RU" sz="7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rgbClr val="214F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01:182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1.18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46" marR="21946" marT="36105" marB="361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100-2500</a:t>
                      </a:r>
                    </a:p>
                  </a:txBody>
                  <a:tcPr marL="21946" marR="21946" marT="36105" marB="3610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370322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63EB08E-A530-4875-A3B1-A1598BD82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93663"/>
              </p:ext>
            </p:extLst>
          </p:nvPr>
        </p:nvGraphicFramePr>
        <p:xfrm>
          <a:off x="236480" y="428823"/>
          <a:ext cx="8640960" cy="1345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6435">
                  <a:extLst>
                    <a:ext uri="{9D8B030D-6E8A-4147-A177-3AD203B41FA5}">
                      <a16:colId xmlns:a16="http://schemas.microsoft.com/office/drawing/2014/main" val="81056633"/>
                    </a:ext>
                  </a:extLst>
                </a:gridCol>
                <a:gridCol w="724555">
                  <a:extLst>
                    <a:ext uri="{9D8B030D-6E8A-4147-A177-3AD203B41FA5}">
                      <a16:colId xmlns:a16="http://schemas.microsoft.com/office/drawing/2014/main" val="1222017093"/>
                    </a:ext>
                  </a:extLst>
                </a:gridCol>
                <a:gridCol w="869465">
                  <a:extLst>
                    <a:ext uri="{9D8B030D-6E8A-4147-A177-3AD203B41FA5}">
                      <a16:colId xmlns:a16="http://schemas.microsoft.com/office/drawing/2014/main" val="2040439822"/>
                    </a:ext>
                  </a:extLst>
                </a:gridCol>
                <a:gridCol w="1250505">
                  <a:extLst>
                    <a:ext uri="{9D8B030D-6E8A-4147-A177-3AD203B41FA5}">
                      <a16:colId xmlns:a16="http://schemas.microsoft.com/office/drawing/2014/main" val="821929788"/>
                    </a:ext>
                  </a:extLst>
                </a:gridCol>
              </a:tblGrid>
              <a:tr h="1241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Ведение личного подсобного хозяйства на полевых земельных участках. Производство сельскохозяйственной продукции без права возведения зданий, сооружений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b="0" dirty="0">
                          <a:solidFill>
                            <a:srgbClr val="003366"/>
                          </a:solidFill>
                          <a:effectLst/>
                        </a:rPr>
                        <a:t>01:160</a:t>
                      </a:r>
                      <a:endParaRPr lang="ru-RU" sz="750" b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b="0" dirty="0">
                          <a:solidFill>
                            <a:srgbClr val="003366"/>
                          </a:solidFill>
                          <a:effectLst/>
                        </a:rPr>
                        <a:t>1.16</a:t>
                      </a:r>
                      <a:endParaRPr lang="ru-RU" sz="750" b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b="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b="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2336" marR="12336" marT="20294" marB="2029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743049"/>
                  </a:ext>
                </a:extLst>
              </a:tr>
              <a:tr h="88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Питомники в целом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01:170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1.17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2336" marR="12336" marT="20294" marB="20294"/>
                </a:tc>
                <a:extLst>
                  <a:ext uri="{0D108BD9-81ED-4DB2-BD59-A6C34878D82A}">
                    <a16:rowId xmlns:a16="http://schemas.microsoft.com/office/drawing/2014/main" val="616861577"/>
                  </a:ext>
                </a:extLst>
              </a:tr>
              <a:tr h="139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Питомники. Выращивание и реализация подроста деревьев и кустарников, используемых в сельском хозяйстве, а также иных сельскохозяйственных культур для получения рассады и семян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01:171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1.17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2336" marR="12336" marT="20294" marB="20294"/>
                </a:tc>
                <a:extLst>
                  <a:ext uri="{0D108BD9-81ED-4DB2-BD59-A6C34878D82A}">
                    <a16:rowId xmlns:a16="http://schemas.microsoft.com/office/drawing/2014/main" val="2682240137"/>
                  </a:ext>
                </a:extLst>
              </a:tr>
              <a:tr h="139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Выращивание плодовых, ягодных, овощных, бахчевых или иных декоративных, или сельскохозяйственных культур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02:012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2.1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2336" marR="12336" marT="20294" marB="20294"/>
                </a:tc>
                <a:extLst>
                  <a:ext uri="{0D108BD9-81ED-4DB2-BD59-A6C34878D82A}">
                    <a16:rowId xmlns:a16="http://schemas.microsoft.com/office/drawing/2014/main" val="1041728704"/>
                  </a:ext>
                </a:extLst>
              </a:tr>
              <a:tr h="88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Разведение декоративных и плодовых, ягодных, овощных культур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02:015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2.1.1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2336" marR="12336" marT="20294" marB="20294"/>
                </a:tc>
                <a:extLst>
                  <a:ext uri="{0D108BD9-81ED-4DB2-BD59-A6C34878D82A}">
                    <a16:rowId xmlns:a16="http://schemas.microsoft.com/office/drawing/2014/main" val="2800701739"/>
                  </a:ext>
                </a:extLst>
              </a:tr>
              <a:tr h="139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Ведение личного подсобного хозяйства. Производство (выращивание) сельскохозяйственной продукции, кормов, выпаса скота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02:022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2.2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12336" marR="12336" marT="20294" marB="20294"/>
                </a:tc>
                <a:extLst>
                  <a:ext uri="{0D108BD9-81ED-4DB2-BD59-A6C34878D82A}">
                    <a16:rowId xmlns:a16="http://schemas.microsoft.com/office/drawing/2014/main" val="2429095105"/>
                  </a:ext>
                </a:extLst>
              </a:tr>
              <a:tr h="88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effectLst/>
                        </a:rPr>
                        <a:t>Блокированная жилая застройка. Разведение декоративных и плодовых, ягодных, овощных культур</a:t>
                      </a:r>
                      <a:endParaRPr lang="ru-RU" sz="7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3366"/>
                          </a:solidFill>
                          <a:effectLst/>
                        </a:rPr>
                        <a:t>02:033</a:t>
                      </a:r>
                      <a:endParaRPr lang="ru-RU" sz="75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2.3</a:t>
                      </a:r>
                      <a:endParaRPr lang="ru-RU" sz="7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36" marR="12336" marT="20294" marB="20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solidFill>
                            <a:srgbClr val="003366"/>
                          </a:solidFill>
                          <a:effectLst/>
                        </a:rPr>
                        <a:t>2-10</a:t>
                      </a:r>
                    </a:p>
                  </a:txBody>
                  <a:tcPr marL="12336" marR="12336" marT="20294" marB="20294"/>
                </a:tc>
                <a:extLst>
                  <a:ext uri="{0D108BD9-81ED-4DB2-BD59-A6C34878D82A}">
                    <a16:rowId xmlns:a16="http://schemas.microsoft.com/office/drawing/2014/main" val="2953393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535621"/>
      </p:ext>
    </p:extLst>
  </p:cSld>
  <p:clrMapOvr>
    <a:masterClrMapping/>
  </p:clrMapOvr>
</p:sld>
</file>

<file path=ppt/theme/theme1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22313</TotalTime>
  <Words>1981</Words>
  <Application>Microsoft Office PowerPoint</Application>
  <PresentationFormat>Экран (4:3)</PresentationFormat>
  <Paragraphs>357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Verdana</vt:lpstr>
      <vt:lpstr>9_Оформление по умолчанию</vt:lpstr>
      <vt:lpstr>16_Тема Office</vt:lpstr>
      <vt:lpstr>Презентация PowerPoint</vt:lpstr>
      <vt:lpstr>Государственная кадастровая оценка земельных участков, используемых в сельском хозяйстве</vt:lpstr>
      <vt:lpstr>Способы изменения кадастровой стоимости земельных участков</vt:lpstr>
      <vt:lpstr>Установление соответствия ВРИ классификатору</vt:lpstr>
      <vt:lpstr>Изменение ВРИ по решению собственника</vt:lpstr>
      <vt:lpstr>Исправление ошибки, допущенной при определении  кадастровой стоимости</vt:lpstr>
      <vt:lpstr>Оспаривание в комиссии по рассмотрению споров  о результатах определения кадастровой стоимости</vt:lpstr>
      <vt:lpstr>Презентация PowerPoint</vt:lpstr>
      <vt:lpstr>Презентация PowerPoint</vt:lpstr>
    </vt:vector>
  </TitlesOfParts>
  <Company>DOIL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2438</cp:revision>
  <cp:lastPrinted>2022-11-16T06:54:44Z</cp:lastPrinted>
  <dcterms:created xsi:type="dcterms:W3CDTF">2008-07-01T20:01:08Z</dcterms:created>
  <dcterms:modified xsi:type="dcterms:W3CDTF">2023-04-21T08:45:31Z</dcterms:modified>
</cp:coreProperties>
</file>